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8" r:id="rId3"/>
    <p:sldId id="257" r:id="rId4"/>
    <p:sldId id="261" r:id="rId5"/>
    <p:sldId id="264" r:id="rId6"/>
    <p:sldId id="265" r:id="rId7"/>
    <p:sldId id="269" r:id="rId8"/>
    <p:sldId id="266" r:id="rId9"/>
    <p:sldId id="258" r:id="rId10"/>
    <p:sldId id="25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CE"/>
    <a:srgbClr val="FFFFFF"/>
    <a:srgbClr val="E052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67" autoAdjust="0"/>
    <p:restoredTop sz="70814" autoAdjust="0"/>
  </p:normalViewPr>
  <p:slideViewPr>
    <p:cSldViewPr snapToGrid="0">
      <p:cViewPr>
        <p:scale>
          <a:sx n="52" d="100"/>
          <a:sy n="52" d="100"/>
        </p:scale>
        <p:origin x="-121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1BD497-3D24-46F0-95D9-35751E332C60}" type="datetimeFigureOut">
              <a:rPr lang="en-GB" smtClean="0"/>
              <a:t>29/05/2018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6E5252-745D-472E-AC1A-3F96CA2AAFDD}" type="slidenum">
              <a:rPr lang="en-GB" smtClean="0"/>
              <a:t>‹#›</a:t>
            </a:fld>
            <a:endParaRPr lang="en-GB"/>
          </a:p>
        </p:txBody>
      </p:sp>
    </p:spTree>
    <p:extLst>
      <p:ext uri="{BB962C8B-B14F-4D97-AF65-F5344CB8AC3E}">
        <p14:creationId xmlns:p14="http://schemas.microsoft.com/office/powerpoint/2010/main" val="370758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Version 1.1 –</a:t>
            </a:r>
            <a:r>
              <a:rPr lang="en-GB" baseline="0" dirty="0" smtClean="0"/>
              <a:t> 29 May 2018</a:t>
            </a:r>
          </a:p>
          <a:p>
            <a:endParaRPr lang="en-GB" baseline="0" dirty="0" smtClean="0"/>
          </a:p>
          <a:p>
            <a:r>
              <a:rPr lang="en-GB" baseline="0" dirty="0" smtClean="0"/>
              <a:t>With thanks </a:t>
            </a:r>
            <a:r>
              <a:rPr lang="en-GB" baseline="0" smtClean="0"/>
              <a:t>for revision </a:t>
            </a:r>
            <a:r>
              <a:rPr lang="en-GB" baseline="0" dirty="0" smtClean="0"/>
              <a:t>to:</a:t>
            </a:r>
          </a:p>
          <a:p>
            <a:endParaRPr lang="en-GB" baseline="0" dirty="0" smtClean="0"/>
          </a:p>
          <a:p>
            <a:r>
              <a:rPr lang="en-GB" dirty="0" smtClean="0"/>
              <a:t>Laurel D. Kearns</a:t>
            </a:r>
            <a:br>
              <a:rPr lang="en-GB" dirty="0" smtClean="0"/>
            </a:br>
            <a:r>
              <a:rPr lang="en-GB" dirty="0" smtClean="0"/>
              <a:t>Professor, Sociology of Religion and Environmental Studies</a:t>
            </a:r>
            <a:br>
              <a:rPr lang="en-GB" dirty="0" smtClean="0"/>
            </a:br>
            <a:r>
              <a:rPr lang="en-GB" dirty="0" smtClean="0"/>
              <a:t>Drew Theological School and the </a:t>
            </a:r>
            <a:br>
              <a:rPr lang="en-GB" dirty="0" smtClean="0"/>
            </a:br>
            <a:r>
              <a:rPr lang="en-GB" dirty="0" smtClean="0"/>
              <a:t>Graduate Division of Religion</a:t>
            </a:r>
            <a:br>
              <a:rPr lang="en-GB" dirty="0" smtClean="0"/>
            </a:br>
            <a:r>
              <a:rPr lang="en-GB" dirty="0" smtClean="0"/>
              <a:t>Drew University</a:t>
            </a:r>
            <a:endParaRPr lang="en-GB" dirty="0"/>
          </a:p>
        </p:txBody>
      </p:sp>
      <p:sp>
        <p:nvSpPr>
          <p:cNvPr id="4" name="Slide Number Placeholder 3"/>
          <p:cNvSpPr>
            <a:spLocks noGrp="1"/>
          </p:cNvSpPr>
          <p:nvPr>
            <p:ph type="sldNum" sz="quarter" idx="10"/>
          </p:nvPr>
        </p:nvSpPr>
        <p:spPr/>
        <p:txBody>
          <a:bodyPr/>
          <a:lstStyle/>
          <a:p>
            <a:fld id="{806E5252-745D-472E-AC1A-3F96CA2AAFDD}" type="slidenum">
              <a:rPr lang="en-GB" smtClean="0"/>
              <a:t>1</a:t>
            </a:fld>
            <a:endParaRPr lang="en-GB"/>
          </a:p>
        </p:txBody>
      </p:sp>
    </p:spTree>
    <p:extLst>
      <p:ext uri="{BB962C8B-B14F-4D97-AF65-F5344CB8AC3E}">
        <p14:creationId xmlns:p14="http://schemas.microsoft.com/office/powerpoint/2010/main" val="880751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 study by </a:t>
            </a:r>
            <a:r>
              <a:rPr lang="en-GB" dirty="0" err="1" smtClean="0"/>
              <a:t>Acampora</a:t>
            </a:r>
            <a:r>
              <a:rPr lang="en-GB" dirty="0" smtClean="0"/>
              <a:t> et al. (2014) examined</a:t>
            </a:r>
            <a:r>
              <a:rPr lang="en-GB" baseline="0" dirty="0" smtClean="0"/>
              <a:t> bodies of</a:t>
            </a:r>
            <a:r>
              <a:rPr lang="en-GB" dirty="0" smtClean="0"/>
              <a:t> stranded short-tailed shearwaters for the presence of </a:t>
            </a:r>
            <a:r>
              <a:rPr lang="en-GB" dirty="0" err="1" smtClean="0"/>
              <a:t>microplastics</a:t>
            </a:r>
            <a:r>
              <a:rPr lang="en-GB" dirty="0" smtClean="0"/>
              <a:t>. More than 2/3 of birds in their study had ingested </a:t>
            </a:r>
            <a:r>
              <a:rPr lang="en-GB" dirty="0" err="1" smtClean="0"/>
              <a:t>microplastics</a:t>
            </a:r>
            <a:r>
              <a:rPr lang="en-GB" dirty="0" smtClean="0"/>
              <a:t>. Juveniles were more likely to ingest </a:t>
            </a:r>
            <a:r>
              <a:rPr lang="en-GB" dirty="0" err="1" smtClean="0"/>
              <a:t>microplastics</a:t>
            </a:r>
            <a:r>
              <a:rPr lang="en-GB" dirty="0" smtClean="0"/>
              <a:t> than adults. It</a:t>
            </a:r>
            <a:r>
              <a:rPr lang="en-GB" baseline="0" dirty="0" smtClean="0"/>
              <a:t> seemed these birds e</a:t>
            </a:r>
            <a:r>
              <a:rPr lang="en-GB" dirty="0" smtClean="0"/>
              <a:t>specially like hard plastics, rubber and balloons. </a:t>
            </a:r>
          </a:p>
          <a:p>
            <a:endParaRPr lang="en-GB" dirty="0" smtClean="0"/>
          </a:p>
          <a:p>
            <a:r>
              <a:rPr lang="en-GB" dirty="0" smtClean="0"/>
              <a:t>Studies are</a:t>
            </a:r>
            <a:r>
              <a:rPr lang="en-GB" baseline="0" dirty="0" smtClean="0"/>
              <a:t> also showing that </a:t>
            </a:r>
            <a:r>
              <a:rPr lang="en-GB" baseline="0" dirty="0" err="1" smtClean="0"/>
              <a:t>microplastics</a:t>
            </a:r>
            <a:r>
              <a:rPr lang="en-GB" baseline="0" dirty="0" smtClean="0"/>
              <a:t> are being ingested by zooplankton. Zooplankton, such as the copepod pictured above, are at the very base of the marine </a:t>
            </a:r>
            <a:r>
              <a:rPr lang="en-GB" baseline="0" dirty="0" err="1" smtClean="0"/>
              <a:t>foodweb</a:t>
            </a:r>
            <a:r>
              <a:rPr lang="en-GB" baseline="0" dirty="0" smtClean="0"/>
              <a:t>. The earlier in the </a:t>
            </a:r>
            <a:r>
              <a:rPr lang="en-GB" baseline="0" dirty="0" err="1" smtClean="0"/>
              <a:t>foodweb</a:t>
            </a:r>
            <a:r>
              <a:rPr lang="en-GB" baseline="0" dirty="0" smtClean="0"/>
              <a:t> </a:t>
            </a:r>
            <a:r>
              <a:rPr lang="en-GB" baseline="0" dirty="0" err="1" smtClean="0"/>
              <a:t>microplastics</a:t>
            </a:r>
            <a:r>
              <a:rPr lang="en-GB" baseline="0" dirty="0" smtClean="0"/>
              <a:t> are ingested, the more severe the problem as toxins are concentrated each time an organism (which has already ingested </a:t>
            </a:r>
            <a:r>
              <a:rPr lang="en-GB" baseline="0" dirty="0" err="1" smtClean="0"/>
              <a:t>microplastic</a:t>
            </a:r>
            <a:r>
              <a:rPr lang="en-GB" baseline="0" dirty="0" smtClean="0"/>
              <a:t>) is ingested by another organism through a process called “bioaccumulation”. </a:t>
            </a:r>
          </a:p>
          <a:p>
            <a:endParaRPr lang="en-GB" baseline="0" dirty="0" smtClean="0"/>
          </a:p>
          <a:p>
            <a:r>
              <a:rPr lang="en-GB" baseline="0" dirty="0" smtClean="0"/>
              <a:t>It is likely that </a:t>
            </a:r>
            <a:r>
              <a:rPr lang="en-GB" baseline="0" dirty="0" err="1" smtClean="0"/>
              <a:t>microplastics</a:t>
            </a:r>
            <a:r>
              <a:rPr lang="en-GB" baseline="0" dirty="0" smtClean="0"/>
              <a:t> are making it all the way up the food chain to humans. Synthetic fibres have been discovered in the soft tissue of mussels on sale in supermarkets in Belgium (De Witte </a:t>
            </a:r>
            <a:r>
              <a:rPr lang="en-GB" i="1" baseline="0" dirty="0" smtClean="0"/>
              <a:t>et al</a:t>
            </a:r>
            <a:r>
              <a:rPr lang="en-GB" baseline="0" dirty="0" smtClean="0"/>
              <a:t>, 2014) and 33% of oysters sampled from markets in California were found to contain </a:t>
            </a:r>
            <a:r>
              <a:rPr lang="en-GB" baseline="0" dirty="0" err="1" smtClean="0"/>
              <a:t>microplastics</a:t>
            </a:r>
            <a:r>
              <a:rPr lang="en-GB" baseline="0" dirty="0" smtClean="0"/>
              <a:t> (</a:t>
            </a:r>
            <a:r>
              <a:rPr lang="en-GB" baseline="0" dirty="0" err="1" smtClean="0"/>
              <a:t>Rochman</a:t>
            </a:r>
            <a:r>
              <a:rPr lang="en-GB" baseline="0" dirty="0" smtClean="0"/>
              <a:t> </a:t>
            </a:r>
            <a:r>
              <a:rPr lang="en-GB" i="1" baseline="0" dirty="0" smtClean="0"/>
              <a:t>et al</a:t>
            </a:r>
            <a:r>
              <a:rPr lang="en-GB" baseline="0" dirty="0" smtClean="0"/>
              <a:t>, 2014).</a:t>
            </a:r>
          </a:p>
          <a:p>
            <a:endParaRPr lang="en-GB" baseline="0" dirty="0" smtClean="0"/>
          </a:p>
          <a:p>
            <a:r>
              <a:rPr lang="en-GB" baseline="0" dirty="0" err="1" smtClean="0"/>
              <a:t>Microplastics</a:t>
            </a:r>
            <a:r>
              <a:rPr lang="en-GB" baseline="0" dirty="0" smtClean="0"/>
              <a:t> have been found in the digestive system of aquatic invertebrates, such as molluscs and shrimp, as well as in seabirds, marine turtles, seals, sea otters, whales and fish.</a:t>
            </a:r>
          </a:p>
          <a:p>
            <a:endParaRPr lang="en-GB" baseline="0" dirty="0" smtClean="0"/>
          </a:p>
          <a:p>
            <a:endParaRPr lang="en-GB" baseline="0" dirty="0" smtClean="0"/>
          </a:p>
          <a:p>
            <a:r>
              <a:rPr lang="en-GB" baseline="0" dirty="0" smtClean="0"/>
              <a:t>The impact of the plastic and associated toxins on biological organisms is still a very active area of research science, with findings pointing to impacts on the endocrine system (hormones) and interaction with DNA leading to cancer.</a:t>
            </a:r>
            <a:endParaRPr lang="en-GB" dirty="0"/>
          </a:p>
        </p:txBody>
      </p:sp>
      <p:sp>
        <p:nvSpPr>
          <p:cNvPr id="4" name="Slide Number Placeholder 3"/>
          <p:cNvSpPr>
            <a:spLocks noGrp="1"/>
          </p:cNvSpPr>
          <p:nvPr>
            <p:ph type="sldNum" sz="quarter" idx="10"/>
          </p:nvPr>
        </p:nvSpPr>
        <p:spPr/>
        <p:txBody>
          <a:bodyPr/>
          <a:lstStyle/>
          <a:p>
            <a:fld id="{73C5466F-FA9E-4A74-8CD9-280788E06954}" type="slidenum">
              <a:rPr lang="en-GB" smtClean="0"/>
              <a:t>10</a:t>
            </a:fld>
            <a:endParaRPr lang="en-GB"/>
          </a:p>
        </p:txBody>
      </p:sp>
    </p:spTree>
    <p:extLst>
      <p:ext uri="{BB962C8B-B14F-4D97-AF65-F5344CB8AC3E}">
        <p14:creationId xmlns:p14="http://schemas.microsoft.com/office/powerpoint/2010/main" val="3783461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Microplastics</a:t>
            </a:r>
            <a:r>
              <a:rPr lang="en-GB" baseline="0" dirty="0" smtClean="0"/>
              <a:t> are defined as those between .5 and 1 mm in every dimension. Below this are mini-</a:t>
            </a:r>
            <a:r>
              <a:rPr lang="en-GB" baseline="0" dirty="0" err="1" smtClean="0"/>
              <a:t>microplastics</a:t>
            </a:r>
            <a:r>
              <a:rPr lang="en-GB" baseline="0" dirty="0" smtClean="0"/>
              <a:t>, and size classes continue below these with </a:t>
            </a:r>
            <a:r>
              <a:rPr lang="en-GB" baseline="0" dirty="0" err="1" smtClean="0"/>
              <a:t>nanoplastics</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806E5252-745D-472E-AC1A-3F96CA2AAFDD}" type="slidenum">
              <a:rPr lang="en-GB" smtClean="0"/>
              <a:t>2</a:t>
            </a:fld>
            <a:endParaRPr lang="en-GB"/>
          </a:p>
        </p:txBody>
      </p:sp>
    </p:spTree>
    <p:extLst>
      <p:ext uri="{BB962C8B-B14F-4D97-AF65-F5344CB8AC3E}">
        <p14:creationId xmlns:p14="http://schemas.microsoft.com/office/powerpoint/2010/main" val="4153347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Microplastics</a:t>
            </a:r>
            <a:r>
              <a:rPr lang="en-GB" dirty="0" smtClean="0"/>
              <a:t> </a:t>
            </a:r>
            <a:r>
              <a:rPr lang="en-GB" baseline="0" dirty="0" smtClean="0"/>
              <a:t>can be divided into two categories: primary and secondary. </a:t>
            </a:r>
            <a:r>
              <a:rPr lang="en-GB" b="1" baseline="0" dirty="0" smtClean="0"/>
              <a:t>Primary </a:t>
            </a:r>
            <a:r>
              <a:rPr lang="en-GB" b="1" baseline="0" dirty="0" err="1" smtClean="0"/>
              <a:t>microplastics</a:t>
            </a:r>
            <a:r>
              <a:rPr lang="en-GB" baseline="0" dirty="0" smtClean="0"/>
              <a:t> are those which enter the environment already in this size category either because they have been manufactured that size (</a:t>
            </a:r>
            <a:r>
              <a:rPr lang="en-GB" baseline="0" dirty="0" err="1" smtClean="0"/>
              <a:t>eg</a:t>
            </a:r>
            <a:r>
              <a:rPr lang="en-GB" baseline="0" dirty="0" smtClean="0"/>
              <a:t>. pre-industrial pellets or “</a:t>
            </a:r>
            <a:r>
              <a:rPr lang="en-GB" baseline="0" dirty="0" err="1" smtClean="0"/>
              <a:t>nurdles</a:t>
            </a:r>
            <a:r>
              <a:rPr lang="en-GB" baseline="0" dirty="0" smtClean="0"/>
              <a:t>”) or resulting from the abrasion of larger plastic items during manufacturing or use (e.g. clothes fibres released during washing process). 98% of losses of primary </a:t>
            </a:r>
            <a:r>
              <a:rPr lang="en-GB" baseline="0" dirty="0" err="1" smtClean="0"/>
              <a:t>microplastics</a:t>
            </a:r>
            <a:r>
              <a:rPr lang="en-GB" baseline="0" dirty="0" smtClean="0"/>
              <a:t> are from land-based activities. </a:t>
            </a:r>
            <a:r>
              <a:rPr lang="en-GB" b="1" baseline="0" dirty="0" smtClean="0"/>
              <a:t>Secondary </a:t>
            </a:r>
            <a:r>
              <a:rPr lang="en-GB" b="1" baseline="0" dirty="0" err="1" smtClean="0"/>
              <a:t>microplastics</a:t>
            </a:r>
            <a:r>
              <a:rPr lang="en-GB" b="1" baseline="0" dirty="0" smtClean="0"/>
              <a:t> </a:t>
            </a:r>
            <a:r>
              <a:rPr lang="en-GB" baseline="0" dirty="0" smtClean="0"/>
              <a:t>are those which originate from larger plastic objects degrading in the </a:t>
            </a:r>
            <a:r>
              <a:rPr lang="en-GB" baseline="0" dirty="0" smtClean="0">
                <a:solidFill>
                  <a:srgbClr val="0000FF"/>
                </a:solidFill>
              </a:rPr>
              <a:t>marine</a:t>
            </a:r>
            <a:r>
              <a:rPr lang="en-GB" baseline="0" dirty="0" smtClean="0"/>
              <a:t> environment through the effect of wind, waves or sunlight, such as fragments, films and foams. </a:t>
            </a:r>
          </a:p>
          <a:p>
            <a:endParaRPr lang="en-GB" baseline="0" dirty="0" smtClean="0"/>
          </a:p>
          <a:p>
            <a:r>
              <a:rPr lang="en-GB" baseline="0" dirty="0" smtClean="0"/>
              <a:t>Microbeads, famous for their presence in cosmetics, but also used in sandblasting, are mini-</a:t>
            </a:r>
            <a:r>
              <a:rPr lang="en-GB" baseline="0" dirty="0" err="1" smtClean="0"/>
              <a:t>microplastics</a:t>
            </a:r>
            <a:r>
              <a:rPr lang="en-GB" baseline="0" dirty="0" smtClean="0"/>
              <a:t> of the primary kind. </a:t>
            </a:r>
            <a:endParaRPr lang="en-GB" dirty="0"/>
          </a:p>
        </p:txBody>
      </p:sp>
      <p:sp>
        <p:nvSpPr>
          <p:cNvPr id="4" name="Slide Number Placeholder 3"/>
          <p:cNvSpPr>
            <a:spLocks noGrp="1"/>
          </p:cNvSpPr>
          <p:nvPr>
            <p:ph type="sldNum" sz="quarter" idx="10"/>
          </p:nvPr>
        </p:nvSpPr>
        <p:spPr/>
        <p:txBody>
          <a:bodyPr/>
          <a:lstStyle/>
          <a:p>
            <a:fld id="{806E5252-745D-472E-AC1A-3F96CA2AAFDD}" type="slidenum">
              <a:rPr lang="en-GB" smtClean="0"/>
              <a:t>3</a:t>
            </a:fld>
            <a:endParaRPr lang="en-GB"/>
          </a:p>
        </p:txBody>
      </p:sp>
    </p:spTree>
    <p:extLst>
      <p:ext uri="{BB962C8B-B14F-4D97-AF65-F5344CB8AC3E}">
        <p14:creationId xmlns:p14="http://schemas.microsoft.com/office/powerpoint/2010/main" val="3041780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More</a:t>
            </a:r>
            <a:r>
              <a:rPr lang="en-GB" baseline="0" dirty="0" smtClean="0"/>
              <a:t> and more clothing is being made from synthetic fibres: polyester, polyethylene, nylon, acrylic, elastane. These are all names you may recognise. Fibres can be released from these clothing items during the manufacturing process and also the washing process: most household washing machines are not equipped with filters for the fibres. Washing a polyester fleece can release nearly 2000 fibres into the marine environment. These are carried in wastewater and discharged into the ocean. </a:t>
            </a:r>
          </a:p>
          <a:p>
            <a:endParaRPr lang="en-GB" baseline="0" dirty="0" smtClean="0"/>
          </a:p>
          <a:p>
            <a:r>
              <a:rPr lang="en-GB" baseline="0" dirty="0" smtClean="0"/>
              <a:t>In a recent study of </a:t>
            </a:r>
            <a:r>
              <a:rPr lang="en-GB" baseline="0" dirty="0" err="1" smtClean="0"/>
              <a:t>microplastics</a:t>
            </a:r>
            <a:r>
              <a:rPr lang="en-GB" baseline="0" dirty="0" smtClean="0"/>
              <a:t> in the Atlantic ocean, 94% of all </a:t>
            </a:r>
            <a:r>
              <a:rPr lang="en-GB" baseline="0" dirty="0" err="1" smtClean="0"/>
              <a:t>microplastics</a:t>
            </a:r>
            <a:r>
              <a:rPr lang="en-GB" baseline="0" dirty="0" smtClean="0"/>
              <a:t> sampled in the sub-surface water column were fibres. (</a:t>
            </a:r>
            <a:r>
              <a:rPr lang="en-GB" baseline="0" dirty="0" err="1" smtClean="0"/>
              <a:t>Kanhai</a:t>
            </a:r>
            <a:r>
              <a:rPr lang="en-GB" baseline="0" dirty="0" smtClean="0"/>
              <a:t> et al., 2017)</a:t>
            </a:r>
          </a:p>
          <a:p>
            <a:endParaRPr lang="en-GB" baseline="0" dirty="0" smtClean="0"/>
          </a:p>
          <a:p>
            <a:r>
              <a:rPr lang="en-GB" baseline="0" dirty="0" smtClean="0"/>
              <a:t>INTERACTION: In pairs or small groups: can you name the type of fibre of the clothes you are wearing right now? </a:t>
            </a:r>
          </a:p>
          <a:p>
            <a:endParaRPr lang="en-GB" baseline="0" dirty="0" smtClean="0"/>
          </a:p>
          <a:p>
            <a:r>
              <a:rPr lang="en-GB" baseline="0" dirty="0" smtClean="0"/>
              <a:t>What can you do about it? Wash clothes less often, use a “</a:t>
            </a:r>
            <a:r>
              <a:rPr lang="en-GB" baseline="0" dirty="0" err="1" smtClean="0"/>
              <a:t>coraball</a:t>
            </a:r>
            <a:r>
              <a:rPr lang="en-GB" baseline="0" dirty="0" smtClean="0"/>
              <a:t>” (pictured) to capture the fibres</a:t>
            </a:r>
            <a:r>
              <a:rPr lang="en-GB" baseline="0" smtClean="0"/>
              <a:t>, or Patagonia </a:t>
            </a:r>
            <a:r>
              <a:rPr lang="en-GB" baseline="0" dirty="0" smtClean="0"/>
              <a:t>sells “</a:t>
            </a:r>
            <a:r>
              <a:rPr lang="en-GB" baseline="0" dirty="0" err="1" smtClean="0"/>
              <a:t>Guppyfriends</a:t>
            </a:r>
            <a:r>
              <a:rPr lang="en-GB" baseline="0" dirty="0" smtClean="0"/>
              <a:t>” which are bags in which you place your laundry before putting them into the washing machine that capture the fibres, or even install a filter on your washing machine.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806E5252-745D-472E-AC1A-3F96CA2AAFDD}" type="slidenum">
              <a:rPr lang="en-GB" smtClean="0"/>
              <a:t>4</a:t>
            </a:fld>
            <a:endParaRPr lang="en-GB"/>
          </a:p>
        </p:txBody>
      </p:sp>
    </p:spTree>
    <p:extLst>
      <p:ext uri="{BB962C8B-B14F-4D97-AF65-F5344CB8AC3E}">
        <p14:creationId xmlns:p14="http://schemas.microsoft.com/office/powerpoint/2010/main" val="3026379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Plastic</a:t>
            </a:r>
            <a:r>
              <a:rPr lang="en-GB" baseline="0" dirty="0" smtClean="0"/>
              <a:t> pellets are the form in which plastic is transported between the place that produces the plastic material, and the place that will transform it into the items we see on shop shelves. They are typically between 2-5mm in diameter and shaped like a disk or lentil. They come in a rainbow of colours. Pellets (also known as </a:t>
            </a:r>
            <a:r>
              <a:rPr lang="en-GB" baseline="0" dirty="0" err="1" smtClean="0"/>
              <a:t>nurdles</a:t>
            </a:r>
            <a:r>
              <a:rPr lang="en-GB" baseline="0" dirty="0" smtClean="0"/>
              <a:t>) are sometimes spilled into the marine environment during any of the stages from manufacturing, transporting and transforming. They can be found along coastlines and waterways, or floating on the ocean’s surface. 257,000 kilotons of plastic pellets are consumed globally per year – that’s the weight of 2.5 million blue whales! They represent 0.3% of the global release of primary </a:t>
            </a:r>
            <a:r>
              <a:rPr lang="en-GB" baseline="0" dirty="0" err="1" smtClean="0"/>
              <a:t>microplastics</a:t>
            </a:r>
            <a:r>
              <a:rPr lang="en-GB" baseline="0" dirty="0" smtClean="0"/>
              <a:t> in the world ocean, and can be released through road runoff, wastewater, and directly into the ocean. </a:t>
            </a:r>
          </a:p>
          <a:p>
            <a:endParaRPr lang="en-GB" baseline="0" dirty="0" smtClean="0"/>
          </a:p>
          <a:p>
            <a:r>
              <a:rPr lang="en-GB" baseline="0" dirty="0" smtClean="0"/>
              <a:t>Take part in the </a:t>
            </a:r>
            <a:r>
              <a:rPr lang="en-GB" baseline="0" dirty="0" err="1" smtClean="0"/>
              <a:t>nurdle</a:t>
            </a:r>
            <a:r>
              <a:rPr lang="en-GB" baseline="0" dirty="0" smtClean="0"/>
              <a:t> hunt! See in the Toolkit or on https://www.nurdlehunt.org.uk/ for more information</a:t>
            </a:r>
            <a:endParaRPr lang="en-GB" dirty="0"/>
          </a:p>
        </p:txBody>
      </p:sp>
      <p:sp>
        <p:nvSpPr>
          <p:cNvPr id="4" name="Slide Number Placeholder 3"/>
          <p:cNvSpPr>
            <a:spLocks noGrp="1"/>
          </p:cNvSpPr>
          <p:nvPr>
            <p:ph type="sldNum" sz="quarter" idx="10"/>
          </p:nvPr>
        </p:nvSpPr>
        <p:spPr/>
        <p:txBody>
          <a:bodyPr/>
          <a:lstStyle/>
          <a:p>
            <a:fld id="{806E5252-745D-472E-AC1A-3F96CA2AAFDD}" type="slidenum">
              <a:rPr lang="en-GB" smtClean="0"/>
              <a:t>5</a:t>
            </a:fld>
            <a:endParaRPr lang="en-GB"/>
          </a:p>
        </p:txBody>
      </p:sp>
    </p:spTree>
    <p:extLst>
      <p:ext uri="{BB962C8B-B14F-4D97-AF65-F5344CB8AC3E}">
        <p14:creationId xmlns:p14="http://schemas.microsoft.com/office/powerpoint/2010/main" val="2817425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Large plastics break</a:t>
            </a:r>
            <a:r>
              <a:rPr lang="en-GB" baseline="0" dirty="0" smtClean="0"/>
              <a:t> down in the environment by the action of UV light, wind and waves. Plastics are made to be durable and to resist decomposition. Therefore, this breaking down process undergone in the marine environment doesn’t cause the plastic to disappear: it only makes it smaller, and therefore more problematic- we will explain why later in the presentation. </a:t>
            </a:r>
          </a:p>
          <a:p>
            <a:endParaRPr lang="en-GB" baseline="0" dirty="0" smtClean="0"/>
          </a:p>
          <a:p>
            <a:r>
              <a:rPr lang="en-GB" baseline="0" dirty="0" smtClean="0"/>
              <a:t>The middle picture is of a broken-down fragment of fishing net.</a:t>
            </a:r>
          </a:p>
          <a:p>
            <a:endParaRPr lang="en-GB" baseline="0" dirty="0" smtClean="0"/>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806E5252-745D-472E-AC1A-3F96CA2AAFDD}" type="slidenum">
              <a:rPr lang="en-GB" smtClean="0"/>
              <a:t>6</a:t>
            </a:fld>
            <a:endParaRPr lang="en-GB"/>
          </a:p>
        </p:txBody>
      </p:sp>
    </p:spTree>
    <p:extLst>
      <p:ext uri="{BB962C8B-B14F-4D97-AF65-F5344CB8AC3E}">
        <p14:creationId xmlns:p14="http://schemas.microsoft.com/office/powerpoint/2010/main" val="281100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Microbeads</a:t>
            </a:r>
            <a:r>
              <a:rPr lang="en-GB" baseline="0" dirty="0" smtClean="0"/>
              <a:t> are intentionally manufactured in their “micro” size. In cosmetics, they are present in a variety of products for different purposes. They can be used to create films, such as face masks, to aid deep cleansing and exfoliating, as tooth-whiteners in toothpaste and in deodorants to block pores. Many countries have or are making steps to ban microbeads in cosmetics, but there is still a way to go! </a:t>
            </a:r>
          </a:p>
          <a:p>
            <a:r>
              <a:rPr lang="en-GB" baseline="0" dirty="0" smtClean="0"/>
              <a:t>The main ingredients to avoid are: Polyethylene, polypropylene, polyethylene terephthalate and </a:t>
            </a:r>
            <a:r>
              <a:rPr lang="en-GB" baseline="0" dirty="0" err="1" smtClean="0"/>
              <a:t>polymethyl</a:t>
            </a:r>
            <a:r>
              <a:rPr lang="en-GB" baseline="0" dirty="0" smtClean="0"/>
              <a:t> methacrylate. </a:t>
            </a:r>
          </a:p>
          <a:p>
            <a:r>
              <a:rPr lang="en-GB" baseline="0" dirty="0" smtClean="0"/>
              <a:t>For more information see: www.beatthemicrobead.com campaign. </a:t>
            </a:r>
          </a:p>
          <a:p>
            <a:endParaRPr lang="en-GB" baseline="0" dirty="0" smtClean="0"/>
          </a:p>
          <a:p>
            <a:r>
              <a:rPr lang="en-GB" baseline="0" dirty="0" smtClean="0"/>
              <a:t>Microbeads have replaced traditional sand in industrial sandblasting activities because of their durability. Sandblasting can be used, for example, to clean ships. This results in microbeads entering waterways. </a:t>
            </a:r>
            <a:endParaRPr lang="en-GB" dirty="0"/>
          </a:p>
        </p:txBody>
      </p:sp>
      <p:sp>
        <p:nvSpPr>
          <p:cNvPr id="4" name="Slide Number Placeholder 3"/>
          <p:cNvSpPr>
            <a:spLocks noGrp="1"/>
          </p:cNvSpPr>
          <p:nvPr>
            <p:ph type="sldNum" sz="quarter" idx="10"/>
          </p:nvPr>
        </p:nvSpPr>
        <p:spPr/>
        <p:txBody>
          <a:bodyPr/>
          <a:lstStyle/>
          <a:p>
            <a:fld id="{806E5252-745D-472E-AC1A-3F96CA2AAFDD}" type="slidenum">
              <a:rPr lang="en-GB" smtClean="0"/>
              <a:t>7</a:t>
            </a:fld>
            <a:endParaRPr lang="en-GB"/>
          </a:p>
        </p:txBody>
      </p:sp>
    </p:spTree>
    <p:extLst>
      <p:ext uri="{BB962C8B-B14F-4D97-AF65-F5344CB8AC3E}">
        <p14:creationId xmlns:p14="http://schemas.microsoft.com/office/powerpoint/2010/main" val="1629182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we can see in this chart from the International Union for the Conservation of Nature,</a:t>
            </a:r>
            <a:r>
              <a:rPr lang="en-GB" baseline="0" dirty="0" smtClean="0"/>
              <a:t> 28% of the primary </a:t>
            </a:r>
            <a:r>
              <a:rPr lang="en-GB" baseline="0" dirty="0" err="1" smtClean="0"/>
              <a:t>microplastics</a:t>
            </a:r>
            <a:r>
              <a:rPr lang="en-GB" baseline="0" dirty="0" smtClean="0"/>
              <a:t> (not including </a:t>
            </a:r>
            <a:r>
              <a:rPr lang="en-GB" baseline="0" dirty="0" err="1" smtClean="0"/>
              <a:t>microplastic</a:t>
            </a:r>
            <a:r>
              <a:rPr lang="en-GB" baseline="0" dirty="0" smtClean="0"/>
              <a:t> broken down from larger plastic) are from car tyres: today, many car tyres are made either entirely or partially from synthetic rubber which is plastic. As they wear down, small fragments are detached and released into road run-off, eventually finding their way into rivers, lakes or the ocean. </a:t>
            </a:r>
          </a:p>
          <a:p>
            <a:endParaRPr lang="en-GB" baseline="0" dirty="0" smtClean="0"/>
          </a:p>
          <a:p>
            <a:r>
              <a:rPr lang="en-GB" baseline="0" dirty="0" smtClean="0"/>
              <a:t>City dust is made up of many sources of plastics from abrasion of objects such as shoe soles, artificial turfs, and building coatings and intentional pouring of detergents. </a:t>
            </a:r>
          </a:p>
          <a:p>
            <a:endParaRPr lang="en-GB" baseline="0" dirty="0" smtClean="0"/>
          </a:p>
          <a:p>
            <a:r>
              <a:rPr lang="en-GB" baseline="0" dirty="0" smtClean="0"/>
              <a:t>On the list you can also see road markings and marine coatings- for which acrylic paints are often used. Road markings can also be applied with thermoplastics, which are common in Europe. </a:t>
            </a:r>
          </a:p>
          <a:p>
            <a:endParaRPr lang="en-GB" baseline="0" dirty="0" smtClean="0"/>
          </a:p>
          <a:p>
            <a:r>
              <a:rPr lang="en-GB" baseline="0" dirty="0" smtClean="0"/>
              <a:t>For entire document from which this visual is taken, see https://portals.iucn.org/library/sites/library/files/documents/2017-002.pdf</a:t>
            </a:r>
            <a:endParaRPr lang="en-GB" dirty="0"/>
          </a:p>
        </p:txBody>
      </p:sp>
      <p:sp>
        <p:nvSpPr>
          <p:cNvPr id="4" name="Slide Number Placeholder 3"/>
          <p:cNvSpPr>
            <a:spLocks noGrp="1"/>
          </p:cNvSpPr>
          <p:nvPr>
            <p:ph type="sldNum" sz="quarter" idx="10"/>
          </p:nvPr>
        </p:nvSpPr>
        <p:spPr/>
        <p:txBody>
          <a:bodyPr/>
          <a:lstStyle/>
          <a:p>
            <a:fld id="{806E5252-745D-472E-AC1A-3F96CA2AAFDD}" type="slidenum">
              <a:rPr lang="en-GB" smtClean="0"/>
              <a:t>8</a:t>
            </a:fld>
            <a:endParaRPr lang="en-GB"/>
          </a:p>
        </p:txBody>
      </p:sp>
    </p:spTree>
    <p:extLst>
      <p:ext uri="{BB962C8B-B14F-4D97-AF65-F5344CB8AC3E}">
        <p14:creationId xmlns:p14="http://schemas.microsoft.com/office/powerpoint/2010/main" val="3243700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studies suggest that the presence of </a:t>
            </a:r>
            <a:r>
              <a:rPr lang="en-GB" dirty="0" err="1" smtClean="0"/>
              <a:t>microplastics</a:t>
            </a:r>
            <a:r>
              <a:rPr lang="en-GB" dirty="0" smtClean="0"/>
              <a:t> in sand can alter the permeability (how easily water passes through</a:t>
            </a:r>
            <a:r>
              <a:rPr lang="en-GB" baseline="0" dirty="0" smtClean="0"/>
              <a:t>) and temperature of the sand, which could have impacts on sea turtles which have temperature-dependent sex-determination e.g. Carson </a:t>
            </a:r>
            <a:r>
              <a:rPr lang="en-GB" i="1" baseline="0" dirty="0" smtClean="0"/>
              <a:t>et al.</a:t>
            </a:r>
            <a:r>
              <a:rPr lang="en-GB" i="0" baseline="0" dirty="0" smtClean="0"/>
              <a:t>(2011)</a:t>
            </a:r>
            <a:endParaRPr lang="en-GB" baseline="0" dirty="0" smtClean="0"/>
          </a:p>
          <a:p>
            <a:endParaRPr lang="en-GB" baseline="0" dirty="0" smtClean="0"/>
          </a:p>
          <a:p>
            <a:r>
              <a:rPr lang="en-GB" baseline="0" dirty="0" err="1" smtClean="0"/>
              <a:t>Microplastics</a:t>
            </a:r>
            <a:r>
              <a:rPr lang="en-GB" baseline="0" dirty="0" smtClean="0"/>
              <a:t> can also act as vectors for harmful pathogens and invasive species which latch on and use the plastic as a floating raft. The smaller the plastic item, the larger the surface-area-to-volume ratio, allowing more microorganisms to attach to one piece of plastic. These floating rafts can then transport pathogens and invasive species to new geographic areas.</a:t>
            </a:r>
          </a:p>
          <a:p>
            <a:endParaRPr lang="en-GB" baseline="0" dirty="0" smtClean="0"/>
          </a:p>
          <a:p>
            <a:r>
              <a:rPr lang="en-GB" baseline="0" dirty="0" smtClean="0"/>
              <a:t>The properties of plastic make them so they act as magnets for toxins present in the marine environment, notably Persistent Organic Pollutants (POPs). These are pollutants present in run-off from agricultural fields, for example, which have difficultly breaking down in the marine environment. Studies have found that these pollutants can be present on and in </a:t>
            </a:r>
            <a:r>
              <a:rPr lang="en-GB" baseline="0" dirty="0" err="1" smtClean="0"/>
              <a:t>microplastics</a:t>
            </a:r>
            <a:r>
              <a:rPr lang="en-GB" baseline="0" dirty="0" smtClean="0"/>
              <a:t> at a concentration of 1 million times the background concentration in surrounding seawater. </a:t>
            </a:r>
          </a:p>
          <a:p>
            <a:endParaRPr lang="en-GB" baseline="0" dirty="0" smtClean="0"/>
          </a:p>
          <a:p>
            <a:r>
              <a:rPr lang="en-GB" baseline="0" dirty="0" smtClean="0"/>
              <a:t>This is also a problem when </a:t>
            </a:r>
            <a:r>
              <a:rPr lang="en-GB" baseline="0" dirty="0" err="1" smtClean="0"/>
              <a:t>microplastics</a:t>
            </a:r>
            <a:r>
              <a:rPr lang="en-GB" baseline="0" dirty="0" smtClean="0"/>
              <a:t> are ingested, as these toxins are carried into the bodies…. (see next slide) </a:t>
            </a:r>
          </a:p>
        </p:txBody>
      </p:sp>
      <p:sp>
        <p:nvSpPr>
          <p:cNvPr id="4" name="Slide Number Placeholder 3"/>
          <p:cNvSpPr>
            <a:spLocks noGrp="1"/>
          </p:cNvSpPr>
          <p:nvPr>
            <p:ph type="sldNum" sz="quarter" idx="10"/>
          </p:nvPr>
        </p:nvSpPr>
        <p:spPr/>
        <p:txBody>
          <a:bodyPr/>
          <a:lstStyle/>
          <a:p>
            <a:fld id="{806E5252-745D-472E-AC1A-3F96CA2AAFDD}" type="slidenum">
              <a:rPr lang="en-GB" smtClean="0"/>
              <a:t>9</a:t>
            </a:fld>
            <a:endParaRPr lang="en-GB"/>
          </a:p>
        </p:txBody>
      </p:sp>
    </p:spTree>
    <p:extLst>
      <p:ext uri="{BB962C8B-B14F-4D97-AF65-F5344CB8AC3E}">
        <p14:creationId xmlns:p14="http://schemas.microsoft.com/office/powerpoint/2010/main" val="120235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025EEFE-F500-496C-A942-5C695091239D}" type="datetimeFigureOut">
              <a:rPr lang="en-GB" smtClean="0"/>
              <a:t>29/05/2018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8BF7CA-0BC9-45FB-8B40-308A8E44FEF3}" type="slidenum">
              <a:rPr lang="en-GB" smtClean="0"/>
              <a:t>‹#›</a:t>
            </a:fld>
            <a:endParaRPr lang="en-GB"/>
          </a:p>
        </p:txBody>
      </p:sp>
    </p:spTree>
    <p:extLst>
      <p:ext uri="{BB962C8B-B14F-4D97-AF65-F5344CB8AC3E}">
        <p14:creationId xmlns:p14="http://schemas.microsoft.com/office/powerpoint/2010/main" val="708731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25EEFE-F500-496C-A942-5C695091239D}" type="datetimeFigureOut">
              <a:rPr lang="en-GB" smtClean="0"/>
              <a:t>29/05/2018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8BF7CA-0BC9-45FB-8B40-308A8E44FEF3}" type="slidenum">
              <a:rPr lang="en-GB" smtClean="0"/>
              <a:t>‹#›</a:t>
            </a:fld>
            <a:endParaRPr lang="en-GB"/>
          </a:p>
        </p:txBody>
      </p:sp>
    </p:spTree>
    <p:extLst>
      <p:ext uri="{BB962C8B-B14F-4D97-AF65-F5344CB8AC3E}">
        <p14:creationId xmlns:p14="http://schemas.microsoft.com/office/powerpoint/2010/main" val="3991045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25EEFE-F500-496C-A942-5C695091239D}" type="datetimeFigureOut">
              <a:rPr lang="en-GB" smtClean="0"/>
              <a:t>29/05/2018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8BF7CA-0BC9-45FB-8B40-308A8E44FEF3}" type="slidenum">
              <a:rPr lang="en-GB" smtClean="0"/>
              <a:t>‹#›</a:t>
            </a:fld>
            <a:endParaRPr lang="en-GB"/>
          </a:p>
        </p:txBody>
      </p:sp>
    </p:spTree>
    <p:extLst>
      <p:ext uri="{BB962C8B-B14F-4D97-AF65-F5344CB8AC3E}">
        <p14:creationId xmlns:p14="http://schemas.microsoft.com/office/powerpoint/2010/main" val="4243324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25EEFE-F500-496C-A942-5C695091239D}" type="datetimeFigureOut">
              <a:rPr lang="en-GB" smtClean="0"/>
              <a:t>29/05/2018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8BF7CA-0BC9-45FB-8B40-308A8E44FEF3}" type="slidenum">
              <a:rPr lang="en-GB" smtClean="0"/>
              <a:t>‹#›</a:t>
            </a:fld>
            <a:endParaRPr lang="en-GB"/>
          </a:p>
        </p:txBody>
      </p:sp>
    </p:spTree>
    <p:extLst>
      <p:ext uri="{BB962C8B-B14F-4D97-AF65-F5344CB8AC3E}">
        <p14:creationId xmlns:p14="http://schemas.microsoft.com/office/powerpoint/2010/main" val="534862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25EEFE-F500-496C-A942-5C695091239D}" type="datetimeFigureOut">
              <a:rPr lang="en-GB" smtClean="0"/>
              <a:t>29/05/2018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8BF7CA-0BC9-45FB-8B40-308A8E44FEF3}" type="slidenum">
              <a:rPr lang="en-GB" smtClean="0"/>
              <a:t>‹#›</a:t>
            </a:fld>
            <a:endParaRPr lang="en-GB"/>
          </a:p>
        </p:txBody>
      </p:sp>
    </p:spTree>
    <p:extLst>
      <p:ext uri="{BB962C8B-B14F-4D97-AF65-F5344CB8AC3E}">
        <p14:creationId xmlns:p14="http://schemas.microsoft.com/office/powerpoint/2010/main" val="158631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025EEFE-F500-496C-A942-5C695091239D}" type="datetimeFigureOut">
              <a:rPr lang="en-GB" smtClean="0"/>
              <a:t>29/05/2018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8BF7CA-0BC9-45FB-8B40-308A8E44FEF3}" type="slidenum">
              <a:rPr lang="en-GB" smtClean="0"/>
              <a:t>‹#›</a:t>
            </a:fld>
            <a:endParaRPr lang="en-GB"/>
          </a:p>
        </p:txBody>
      </p:sp>
    </p:spTree>
    <p:extLst>
      <p:ext uri="{BB962C8B-B14F-4D97-AF65-F5344CB8AC3E}">
        <p14:creationId xmlns:p14="http://schemas.microsoft.com/office/powerpoint/2010/main" val="3663630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025EEFE-F500-496C-A942-5C695091239D}" type="datetimeFigureOut">
              <a:rPr lang="en-GB" smtClean="0"/>
              <a:t>29/05/2018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F8BF7CA-0BC9-45FB-8B40-308A8E44FEF3}" type="slidenum">
              <a:rPr lang="en-GB" smtClean="0"/>
              <a:t>‹#›</a:t>
            </a:fld>
            <a:endParaRPr lang="en-GB"/>
          </a:p>
        </p:txBody>
      </p:sp>
    </p:spTree>
    <p:extLst>
      <p:ext uri="{BB962C8B-B14F-4D97-AF65-F5344CB8AC3E}">
        <p14:creationId xmlns:p14="http://schemas.microsoft.com/office/powerpoint/2010/main" val="2371077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025EEFE-F500-496C-A942-5C695091239D}" type="datetimeFigureOut">
              <a:rPr lang="en-GB" smtClean="0"/>
              <a:t>29/05/2018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F8BF7CA-0BC9-45FB-8B40-308A8E44FEF3}" type="slidenum">
              <a:rPr lang="en-GB" smtClean="0"/>
              <a:t>‹#›</a:t>
            </a:fld>
            <a:endParaRPr lang="en-GB"/>
          </a:p>
        </p:txBody>
      </p:sp>
    </p:spTree>
    <p:extLst>
      <p:ext uri="{BB962C8B-B14F-4D97-AF65-F5344CB8AC3E}">
        <p14:creationId xmlns:p14="http://schemas.microsoft.com/office/powerpoint/2010/main" val="3277804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25EEFE-F500-496C-A942-5C695091239D}" type="datetimeFigureOut">
              <a:rPr lang="en-GB" smtClean="0"/>
              <a:t>29/05/2018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F8BF7CA-0BC9-45FB-8B40-308A8E44FEF3}" type="slidenum">
              <a:rPr lang="en-GB" smtClean="0"/>
              <a:t>‹#›</a:t>
            </a:fld>
            <a:endParaRPr lang="en-GB"/>
          </a:p>
        </p:txBody>
      </p:sp>
    </p:spTree>
    <p:extLst>
      <p:ext uri="{BB962C8B-B14F-4D97-AF65-F5344CB8AC3E}">
        <p14:creationId xmlns:p14="http://schemas.microsoft.com/office/powerpoint/2010/main" val="3364853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25EEFE-F500-496C-A942-5C695091239D}" type="datetimeFigureOut">
              <a:rPr lang="en-GB" smtClean="0"/>
              <a:t>29/05/2018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8BF7CA-0BC9-45FB-8B40-308A8E44FEF3}" type="slidenum">
              <a:rPr lang="en-GB" smtClean="0"/>
              <a:t>‹#›</a:t>
            </a:fld>
            <a:endParaRPr lang="en-GB"/>
          </a:p>
        </p:txBody>
      </p:sp>
    </p:spTree>
    <p:extLst>
      <p:ext uri="{BB962C8B-B14F-4D97-AF65-F5344CB8AC3E}">
        <p14:creationId xmlns:p14="http://schemas.microsoft.com/office/powerpoint/2010/main" val="2710813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25EEFE-F500-496C-A942-5C695091239D}" type="datetimeFigureOut">
              <a:rPr lang="en-GB" smtClean="0"/>
              <a:t>29/05/2018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8BF7CA-0BC9-45FB-8B40-308A8E44FEF3}" type="slidenum">
              <a:rPr lang="en-GB" smtClean="0"/>
              <a:t>‹#›</a:t>
            </a:fld>
            <a:endParaRPr lang="en-GB"/>
          </a:p>
        </p:txBody>
      </p:sp>
    </p:spTree>
    <p:extLst>
      <p:ext uri="{BB962C8B-B14F-4D97-AF65-F5344CB8AC3E}">
        <p14:creationId xmlns:p14="http://schemas.microsoft.com/office/powerpoint/2010/main" val="3079399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5EEFE-F500-496C-A942-5C695091239D}" type="datetimeFigureOut">
              <a:rPr lang="en-GB" smtClean="0"/>
              <a:t>29/05/2018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8BF7CA-0BC9-45FB-8B40-308A8E44FEF3}" type="slidenum">
              <a:rPr lang="en-GB" smtClean="0"/>
              <a:t>‹#›</a:t>
            </a:fld>
            <a:endParaRPr lang="en-GB"/>
          </a:p>
        </p:txBody>
      </p:sp>
    </p:spTree>
    <p:extLst>
      <p:ext uri="{BB962C8B-B14F-4D97-AF65-F5344CB8AC3E}">
        <p14:creationId xmlns:p14="http://schemas.microsoft.com/office/powerpoint/2010/main" val="3743988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7.gif"/><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2.png"/><Relationship Id="rId5" Type="http://schemas.openxmlformats.org/officeDocument/2006/relationships/image" Target="../media/image30.png"/><Relationship Id="rId10" Type="http://schemas.openxmlformats.org/officeDocument/2006/relationships/image" Target="../media/image9.jpeg"/><Relationship Id="rId4" Type="http://schemas.openxmlformats.org/officeDocument/2006/relationships/image" Target="../media/image5.pn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5.png"/><Relationship Id="rId4" Type="http://schemas.openxmlformats.org/officeDocument/2006/relationships/image" Target="../media/image11.jpe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8.jpe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0.jpe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3.jpeg"/><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8128000"/>
          </a:xfrm>
          <a:prstGeom prst="rect">
            <a:avLst/>
          </a:prstGeom>
        </p:spPr>
      </p:pic>
      <p:sp>
        <p:nvSpPr>
          <p:cNvPr id="2" name="Title 1"/>
          <p:cNvSpPr>
            <a:spLocks noGrp="1"/>
          </p:cNvSpPr>
          <p:nvPr>
            <p:ph type="ctrTitle"/>
          </p:nvPr>
        </p:nvSpPr>
        <p:spPr>
          <a:xfrm>
            <a:off x="1524000" y="1253982"/>
            <a:ext cx="9144000" cy="2387600"/>
          </a:xfrm>
        </p:spPr>
        <p:txBody>
          <a:bodyPr>
            <a:noAutofit/>
          </a:bodyPr>
          <a:lstStyle/>
          <a:p>
            <a:r>
              <a:rPr lang="en-GB" sz="8000" b="1" dirty="0" smtClean="0">
                <a:solidFill>
                  <a:schemeClr val="bg1"/>
                </a:solidFill>
                <a:latin typeface="EzzoBook" panose="02000506020000020004" pitchFamily="50" charset="0"/>
              </a:rPr>
              <a:t>Introduction to </a:t>
            </a:r>
            <a:r>
              <a:rPr lang="en-GB" sz="9600" b="1" dirty="0" err="1" smtClean="0">
                <a:solidFill>
                  <a:schemeClr val="bg1"/>
                </a:solidFill>
                <a:latin typeface="EzzoBook" panose="02000506020000020004" pitchFamily="50" charset="0"/>
              </a:rPr>
              <a:t>Microplastics</a:t>
            </a:r>
            <a:endParaRPr lang="en-GB" sz="9600" b="1" dirty="0">
              <a:solidFill>
                <a:schemeClr val="bg1"/>
              </a:solidFill>
              <a:latin typeface="EzzoBook" panose="02000506020000020004" pitchFamily="50" charset="0"/>
            </a:endParaRPr>
          </a:p>
        </p:txBody>
      </p:sp>
      <p:pic>
        <p:nvPicPr>
          <p:cNvPr id="8" name="Picture 7" descr="Macintosh HD:Users:cum:Google Drive:TOOLBOX/ Working folder:Graphics:Web:Article_Elements:Footer_Right.png"/>
          <p:cNvPicPr/>
          <p:nvPr/>
        </p:nvPicPr>
        <p:blipFill>
          <a:blip r:embed="rId4">
            <a:extLst>
              <a:ext uri="{28A0092B-C50C-407E-A947-70E740481C1C}">
                <a14:useLocalDpi xmlns:a14="http://schemas.microsoft.com/office/drawing/2010/main" val="0"/>
              </a:ext>
            </a:extLst>
          </a:blip>
          <a:srcRect/>
          <a:stretch>
            <a:fillRect/>
          </a:stretch>
        </p:blipFill>
        <p:spPr bwMode="auto">
          <a:xfrm>
            <a:off x="4761034" y="3848847"/>
            <a:ext cx="7127631" cy="2633010"/>
          </a:xfrm>
          <a:prstGeom prst="rect">
            <a:avLst/>
          </a:prstGeom>
          <a:noFill/>
          <a:ln>
            <a:no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4752480"/>
            <a:ext cx="4152900" cy="2105520"/>
          </a:xfrm>
          <a:prstGeom prst="rect">
            <a:avLst/>
          </a:prstGeom>
        </p:spPr>
      </p:pic>
    </p:spTree>
    <p:extLst>
      <p:ext uri="{BB962C8B-B14F-4D97-AF65-F5344CB8AC3E}">
        <p14:creationId xmlns:p14="http://schemas.microsoft.com/office/powerpoint/2010/main" val="1445754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e original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7966" y="1157737"/>
            <a:ext cx="3128235" cy="175806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3351" y="1157737"/>
            <a:ext cx="5066779" cy="36324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83351" y="4919454"/>
            <a:ext cx="5318974" cy="707886"/>
          </a:xfrm>
          <a:prstGeom prst="rect">
            <a:avLst/>
          </a:prstGeom>
          <a:noFill/>
        </p:spPr>
        <p:txBody>
          <a:bodyPr wrap="square" rtlCol="0">
            <a:spAutoFit/>
          </a:bodyPr>
          <a:lstStyle/>
          <a:p>
            <a:r>
              <a:rPr lang="en-GB" sz="2000" dirty="0" err="1" smtClean="0">
                <a:latin typeface="EzzoLight" panose="02000506020000020004" pitchFamily="50" charset="0"/>
              </a:rPr>
              <a:t>Acampora</a:t>
            </a:r>
            <a:r>
              <a:rPr lang="en-GB" sz="2000" dirty="0" smtClean="0">
                <a:latin typeface="EzzoLight" panose="02000506020000020004" pitchFamily="50" charset="0"/>
              </a:rPr>
              <a:t> </a:t>
            </a:r>
            <a:r>
              <a:rPr lang="en-GB" sz="2000" i="1" dirty="0" smtClean="0">
                <a:latin typeface="EzzoLight" panose="02000506020000020004" pitchFamily="50" charset="0"/>
              </a:rPr>
              <a:t>et al</a:t>
            </a:r>
            <a:r>
              <a:rPr lang="en-GB" sz="2000" dirty="0" smtClean="0">
                <a:latin typeface="EzzoLight" panose="02000506020000020004" pitchFamily="50" charset="0"/>
              </a:rPr>
              <a:t>. (2014) : stranded </a:t>
            </a:r>
            <a:r>
              <a:rPr lang="en-GB" sz="2000" dirty="0">
                <a:latin typeface="EzzoLight" panose="02000506020000020004" pitchFamily="50" charset="0"/>
              </a:rPr>
              <a:t>short-tailed </a:t>
            </a:r>
            <a:r>
              <a:rPr lang="en-GB" sz="2000" dirty="0" smtClean="0">
                <a:latin typeface="EzzoLight" panose="02000506020000020004" pitchFamily="50" charset="0"/>
              </a:rPr>
              <a:t>shearwaters</a:t>
            </a:r>
            <a:endParaRPr lang="en-GB" sz="2000" dirty="0">
              <a:latin typeface="EzzoLight" panose="02000506020000020004" pitchFamily="50" charset="0"/>
            </a:endParaRPr>
          </a:p>
        </p:txBody>
      </p:sp>
      <p:sp>
        <p:nvSpPr>
          <p:cNvPr id="5" name="Rectangle 4"/>
          <p:cNvSpPr/>
          <p:nvPr/>
        </p:nvSpPr>
        <p:spPr>
          <a:xfrm>
            <a:off x="1367966" y="3171635"/>
            <a:ext cx="3466870" cy="1015663"/>
          </a:xfrm>
          <a:prstGeom prst="rect">
            <a:avLst/>
          </a:prstGeom>
        </p:spPr>
        <p:txBody>
          <a:bodyPr wrap="square">
            <a:spAutoFit/>
          </a:bodyPr>
          <a:lstStyle/>
          <a:p>
            <a:r>
              <a:rPr lang="en-GB" sz="2000" b="0" i="0" dirty="0" smtClean="0">
                <a:effectLst/>
                <a:latin typeface="EzzoLight" panose="02000506020000020004" pitchFamily="50" charset="0"/>
              </a:rPr>
              <a:t>Cole </a:t>
            </a:r>
            <a:r>
              <a:rPr lang="en-GB" sz="2000" b="0" i="1" dirty="0" smtClean="0">
                <a:effectLst/>
                <a:latin typeface="EzzoLight" panose="02000506020000020004" pitchFamily="50" charset="0"/>
              </a:rPr>
              <a:t>et al</a:t>
            </a:r>
            <a:r>
              <a:rPr lang="en-GB" sz="2000" b="0" i="0" dirty="0" smtClean="0">
                <a:effectLst/>
                <a:latin typeface="EzzoLight" panose="02000506020000020004" pitchFamily="50" charset="0"/>
              </a:rPr>
              <a:t>., (2013) : </a:t>
            </a:r>
            <a:r>
              <a:rPr lang="en-GB" sz="2000" b="0" i="0" dirty="0" err="1" smtClean="0">
                <a:effectLst/>
                <a:latin typeface="EzzoLight" panose="02000506020000020004" pitchFamily="50" charset="0"/>
              </a:rPr>
              <a:t>microplastic</a:t>
            </a:r>
            <a:r>
              <a:rPr lang="en-GB" sz="2000" b="0" i="0" dirty="0" smtClean="0">
                <a:effectLst/>
                <a:latin typeface="EzzoLight" panose="02000506020000020004" pitchFamily="50" charset="0"/>
              </a:rPr>
              <a:t> ingestion by </a:t>
            </a:r>
            <a:r>
              <a:rPr lang="en-GB" sz="2000" b="0" i="0" dirty="0" err="1" smtClean="0">
                <a:effectLst/>
                <a:latin typeface="EzzoLight" panose="02000506020000020004" pitchFamily="50" charset="0"/>
              </a:rPr>
              <a:t>zooplankon</a:t>
            </a:r>
            <a:r>
              <a:rPr lang="en-GB" sz="2000" b="0" i="0" dirty="0" smtClean="0">
                <a:effectLst/>
                <a:latin typeface="EzzoLight" panose="02000506020000020004" pitchFamily="50" charset="0"/>
              </a:rPr>
              <a:t> </a:t>
            </a:r>
            <a:endParaRPr lang="en-GB" sz="2000" dirty="0">
              <a:latin typeface="EzzoLight" panose="02000506020000020004" pitchFamily="50" charset="0"/>
            </a:endParaRPr>
          </a:p>
        </p:txBody>
      </p:sp>
      <p:pic>
        <p:nvPicPr>
          <p:cNvPr id="4100" name="Picture 4" descr="Image result for microplastic seafoo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9407"/>
          <a:stretch/>
        </p:blipFill>
        <p:spPr bwMode="auto">
          <a:xfrm>
            <a:off x="1421849" y="4698959"/>
            <a:ext cx="3074352" cy="185676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834836" y="5847835"/>
            <a:ext cx="5318974" cy="707886"/>
          </a:xfrm>
          <a:prstGeom prst="rect">
            <a:avLst/>
          </a:prstGeom>
          <a:noFill/>
        </p:spPr>
        <p:txBody>
          <a:bodyPr wrap="square" rtlCol="0">
            <a:spAutoFit/>
          </a:bodyPr>
          <a:lstStyle/>
          <a:p>
            <a:r>
              <a:rPr lang="en-GB" sz="4000" b="1" dirty="0" smtClean="0">
                <a:solidFill>
                  <a:srgbClr val="E0523E"/>
                </a:solidFill>
                <a:latin typeface="EzzoLight" panose="02000506020000020004" pitchFamily="50" charset="0"/>
              </a:rPr>
              <a:t>WHAT ABOUT US? </a:t>
            </a:r>
            <a:endParaRPr lang="en-GB" sz="4000" b="1" dirty="0">
              <a:solidFill>
                <a:srgbClr val="E0523E"/>
              </a:solidFill>
              <a:latin typeface="EzzoLight" panose="02000506020000020004" pitchFamily="50" charset="0"/>
            </a:endParaRPr>
          </a:p>
        </p:txBody>
      </p:sp>
      <p:pic>
        <p:nvPicPr>
          <p:cNvPr id="9" name="Picture 8" descr="Macintosh HD:Users:cum:Google Drive:TOOLBOX/ Working folder:Graphics:Web:Article_Elements:Header_Right.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08210" y="0"/>
            <a:ext cx="2383790" cy="2372995"/>
          </a:xfrm>
          <a:prstGeom prst="rect">
            <a:avLst/>
          </a:prstGeom>
          <a:noFill/>
          <a:ln>
            <a:noFill/>
          </a:ln>
        </p:spPr>
      </p:pic>
      <p:pic>
        <p:nvPicPr>
          <p:cNvPr id="11" name="Picture 10" descr="Macintosh HD:Users:cum:Google Drive:TOOLBOX/ Working folder:Graphics:Web:Article_Elements:Footer_Left.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393" y="5995116"/>
            <a:ext cx="1687195" cy="725170"/>
          </a:xfrm>
          <a:prstGeom prst="rect">
            <a:avLst/>
          </a:prstGeom>
          <a:noFill/>
          <a:ln>
            <a:noFill/>
          </a:ln>
        </p:spPr>
      </p:pic>
      <p:pic>
        <p:nvPicPr>
          <p:cNvPr id="12" name="Picture 11" descr="Macintosh HD:Users:cum:Google Drive:TOOLBOX/ Working folder:Graphics:Web:Article_Elements:Footer_Right.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78329" y="5864356"/>
            <a:ext cx="2299970" cy="873125"/>
          </a:xfrm>
          <a:prstGeom prst="rect">
            <a:avLst/>
          </a:prstGeom>
          <a:noFill/>
          <a:ln>
            <a:noFill/>
          </a:ln>
        </p:spPr>
      </p:pic>
      <p:cxnSp>
        <p:nvCxnSpPr>
          <p:cNvPr id="15" name="Straight Connector 14"/>
          <p:cNvCxnSpPr/>
          <p:nvPr/>
        </p:nvCxnSpPr>
        <p:spPr>
          <a:xfrm>
            <a:off x="401770" y="674648"/>
            <a:ext cx="9276559" cy="0"/>
          </a:xfrm>
          <a:prstGeom prst="line">
            <a:avLst/>
          </a:prstGeom>
          <a:ln w="9525">
            <a:solidFill>
              <a:srgbClr val="0097CE"/>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5713" y="151428"/>
            <a:ext cx="7561455" cy="523220"/>
          </a:xfrm>
          <a:prstGeom prst="rect">
            <a:avLst/>
          </a:prstGeom>
          <a:noFill/>
        </p:spPr>
        <p:txBody>
          <a:bodyPr wrap="square" rtlCol="0">
            <a:spAutoFit/>
          </a:bodyPr>
          <a:lstStyle/>
          <a:p>
            <a:r>
              <a:rPr lang="en-GB" sz="2800" dirty="0" smtClean="0">
                <a:solidFill>
                  <a:srgbClr val="0097CE"/>
                </a:solidFill>
                <a:latin typeface="EzzoBook" panose="02000506020000020004" pitchFamily="50" charset="0"/>
              </a:rPr>
              <a:t>IMPACTS OF MICROPLASTICS | Ingestion</a:t>
            </a:r>
            <a:endParaRPr lang="en-GB" sz="2800" dirty="0">
              <a:solidFill>
                <a:srgbClr val="0097CE"/>
              </a:solidFill>
              <a:latin typeface="EzzoBook" panose="02000506020000020004" pitchFamily="50" charset="0"/>
            </a:endParaRPr>
          </a:p>
        </p:txBody>
      </p:sp>
    </p:spTree>
    <p:extLst>
      <p:ext uri="{BB962C8B-B14F-4D97-AF65-F5344CB8AC3E}">
        <p14:creationId xmlns:p14="http://schemas.microsoft.com/office/powerpoint/2010/main" val="2381827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acintosh HD:Users:cum:Google Drive:TOOLBOX/ Working folder:Graphics:Web:Article_Elements:Header_Right.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08210" y="0"/>
            <a:ext cx="2383790" cy="2372995"/>
          </a:xfrm>
          <a:prstGeom prst="rect">
            <a:avLst/>
          </a:prstGeom>
          <a:noFill/>
          <a:ln>
            <a:noFill/>
          </a:ln>
        </p:spPr>
      </p:pic>
      <p:pic>
        <p:nvPicPr>
          <p:cNvPr id="17" name="Picture 16" descr="Macintosh HD:Users:cum:Google Drive:TOOLBOX/ Working folder:Graphics:Web:Article_Elements:Footer_Left.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93" y="5987586"/>
            <a:ext cx="1687195" cy="725170"/>
          </a:xfrm>
          <a:prstGeom prst="rect">
            <a:avLst/>
          </a:prstGeom>
          <a:noFill/>
          <a:ln>
            <a:noFill/>
          </a:ln>
        </p:spPr>
      </p:pic>
      <p:sp>
        <p:nvSpPr>
          <p:cNvPr id="2" name="Title 1"/>
          <p:cNvSpPr>
            <a:spLocks noGrp="1"/>
          </p:cNvSpPr>
          <p:nvPr>
            <p:ph type="title"/>
          </p:nvPr>
        </p:nvSpPr>
        <p:spPr>
          <a:xfrm>
            <a:off x="1970604" y="368125"/>
            <a:ext cx="8498052" cy="1325563"/>
          </a:xfrm>
        </p:spPr>
        <p:txBody>
          <a:bodyPr/>
          <a:lstStyle/>
          <a:p>
            <a:r>
              <a:rPr lang="en-GB" dirty="0">
                <a:latin typeface="EzzoBook" panose="02000506020000020004" pitchFamily="50" charset="0"/>
              </a:rPr>
              <a:t>P</a:t>
            </a:r>
            <a:r>
              <a:rPr lang="en-GB" dirty="0" smtClean="0">
                <a:latin typeface="EzzoBook" panose="02000506020000020004" pitchFamily="50" charset="0"/>
              </a:rPr>
              <a:t>lastic pollution size categories</a:t>
            </a:r>
            <a:endParaRPr lang="en-GB" dirty="0">
              <a:latin typeface="EzzoBook" panose="02000506020000020004" pitchFamily="50" charset="0"/>
            </a:endParaRPr>
          </a:p>
        </p:txBody>
      </p:sp>
      <mc:AlternateContent xmlns:mc="http://schemas.openxmlformats.org/markup-compatibility/2006" xmlns:a14="http://schemas.microsoft.com/office/drawing/2010/main">
        <mc:Choice Requires="a14">
          <p:sp>
            <p:nvSpPr>
              <p:cNvPr id="8" name="TextBox 7"/>
              <p:cNvSpPr txBox="1"/>
              <p:nvPr/>
            </p:nvSpPr>
            <p:spPr>
              <a:xfrm>
                <a:off x="757377" y="5843971"/>
                <a:ext cx="2258454" cy="707886"/>
              </a:xfrm>
              <a:prstGeom prst="rect">
                <a:avLst/>
              </a:prstGeom>
              <a:noFill/>
            </p:spPr>
            <p:txBody>
              <a:bodyPr wrap="square" rtlCol="0">
                <a:spAutoFit/>
              </a:bodyPr>
              <a:lstStyle/>
              <a:p>
                <a14:m>
                  <m:oMath xmlns:m="http://schemas.openxmlformats.org/officeDocument/2006/math">
                    <m:r>
                      <a:rPr lang="en-GB" sz="4000" i="1" smtClean="0">
                        <a:latin typeface="Cambria Math" panose="02040503050406030204" pitchFamily="18" charset="0"/>
                        <a:ea typeface="Cambria Math" panose="02040503050406030204" pitchFamily="18" charset="0"/>
                      </a:rPr>
                      <m:t>≥</m:t>
                    </m:r>
                  </m:oMath>
                </a14:m>
                <a:r>
                  <a:rPr lang="en-GB" sz="4000" dirty="0" smtClean="0">
                    <a:latin typeface="EzzoBook" panose="02000506020000020004" pitchFamily="50" charset="0"/>
                  </a:rPr>
                  <a:t>25mm</a:t>
                </a:r>
                <a:endParaRPr lang="en-GB" sz="4000" dirty="0">
                  <a:latin typeface="EzzoBook" panose="02000506020000020004" pitchFamily="50"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757377" y="5843971"/>
                <a:ext cx="2258454" cy="707886"/>
              </a:xfrm>
              <a:prstGeom prst="rect">
                <a:avLst/>
              </a:prstGeom>
              <a:blipFill rotWithShape="0">
                <a:blip r:embed="rId5"/>
                <a:stretch>
                  <a:fillRect t="-14655" r="-7817" b="-37069"/>
                </a:stretch>
              </a:blipFill>
            </p:spPr>
            <p:txBody>
              <a:bodyPr/>
              <a:lstStyle/>
              <a:p>
                <a:r>
                  <a:rPr lang="en-GB">
                    <a:noFill/>
                  </a:rPr>
                  <a:t> </a:t>
                </a:r>
              </a:p>
            </p:txBody>
          </p:sp>
        </mc:Fallback>
      </mc:AlternateContent>
      <p:sp>
        <p:nvSpPr>
          <p:cNvPr id="9" name="TextBox 8"/>
          <p:cNvSpPr txBox="1"/>
          <p:nvPr/>
        </p:nvSpPr>
        <p:spPr>
          <a:xfrm>
            <a:off x="3190189" y="5395959"/>
            <a:ext cx="3199164" cy="707886"/>
          </a:xfrm>
          <a:prstGeom prst="rect">
            <a:avLst/>
          </a:prstGeom>
          <a:noFill/>
        </p:spPr>
        <p:txBody>
          <a:bodyPr wrap="square" rtlCol="0">
            <a:spAutoFit/>
          </a:bodyPr>
          <a:lstStyle/>
          <a:p>
            <a:r>
              <a:rPr lang="en-GB" sz="4000" dirty="0">
                <a:latin typeface="EzzoBook" panose="02000506020000020004" pitchFamily="50" charset="0"/>
              </a:rPr>
              <a:t>&lt;</a:t>
            </a:r>
            <a:r>
              <a:rPr lang="en-GB" sz="4000" dirty="0" smtClean="0">
                <a:latin typeface="EzzoBook" panose="02000506020000020004" pitchFamily="50" charset="0"/>
              </a:rPr>
              <a:t>25 - 5mm</a:t>
            </a:r>
            <a:endParaRPr lang="en-GB" sz="4000" dirty="0">
              <a:latin typeface="EzzoBook" panose="02000506020000020004" pitchFamily="50" charset="0"/>
            </a:endParaRPr>
          </a:p>
        </p:txBody>
      </p:sp>
      <p:sp>
        <p:nvSpPr>
          <p:cNvPr id="10" name="TextBox 9"/>
          <p:cNvSpPr txBox="1"/>
          <p:nvPr/>
        </p:nvSpPr>
        <p:spPr>
          <a:xfrm>
            <a:off x="6219630" y="5843971"/>
            <a:ext cx="2772540" cy="707886"/>
          </a:xfrm>
          <a:prstGeom prst="rect">
            <a:avLst/>
          </a:prstGeom>
          <a:noFill/>
        </p:spPr>
        <p:txBody>
          <a:bodyPr wrap="square" rtlCol="0">
            <a:spAutoFit/>
          </a:bodyPr>
          <a:lstStyle/>
          <a:p>
            <a:r>
              <a:rPr lang="en-GB" sz="4000" dirty="0" smtClean="0">
                <a:solidFill>
                  <a:srgbClr val="E0523E"/>
                </a:solidFill>
                <a:latin typeface="EzzoBook" panose="02000506020000020004" pitchFamily="50" charset="0"/>
              </a:rPr>
              <a:t>&lt;5 - 1mm</a:t>
            </a:r>
            <a:endParaRPr lang="en-GB" sz="4000" dirty="0">
              <a:solidFill>
                <a:srgbClr val="E0523E"/>
              </a:solidFill>
              <a:latin typeface="EzzoBook" panose="02000506020000020004" pitchFamily="50" charset="0"/>
            </a:endParaRPr>
          </a:p>
        </p:txBody>
      </p:sp>
      <mc:AlternateContent xmlns:mc="http://schemas.openxmlformats.org/markup-compatibility/2006" xmlns:a14="http://schemas.microsoft.com/office/drawing/2010/main">
        <mc:Choice Requires="a14">
          <p:sp>
            <p:nvSpPr>
              <p:cNvPr id="11" name="TextBox 10"/>
              <p:cNvSpPr txBox="1"/>
              <p:nvPr/>
            </p:nvSpPr>
            <p:spPr>
              <a:xfrm>
                <a:off x="8683884" y="5342094"/>
                <a:ext cx="3470304" cy="707886"/>
              </a:xfrm>
              <a:prstGeom prst="rect">
                <a:avLst/>
              </a:prstGeom>
              <a:noFill/>
            </p:spPr>
            <p:txBody>
              <a:bodyPr wrap="square" rtlCol="0">
                <a:spAutoFit/>
              </a:bodyPr>
              <a:lstStyle/>
              <a:p>
                <a:r>
                  <a:rPr lang="en-GB" sz="4000" dirty="0" smtClean="0">
                    <a:latin typeface="EzzoBook" panose="02000506020000020004" pitchFamily="50" charset="0"/>
                  </a:rPr>
                  <a:t>&lt;1mm - 1</a:t>
                </a:r>
                <a14:m>
                  <m:oMath xmlns:m="http://schemas.openxmlformats.org/officeDocument/2006/math">
                    <m:r>
                      <a:rPr lang="en-GB" sz="4000" i="1" smtClean="0">
                        <a:latin typeface="Cambria Math" panose="02040503050406030204" pitchFamily="18" charset="0"/>
                        <a:ea typeface="Cambria Math" panose="02040503050406030204" pitchFamily="18" charset="0"/>
                      </a:rPr>
                      <m:t>𝜇</m:t>
                    </m:r>
                  </m:oMath>
                </a14:m>
                <a:r>
                  <a:rPr lang="en-GB" sz="4000" dirty="0" smtClean="0">
                    <a:latin typeface="EzzoBook" panose="02000506020000020004" pitchFamily="50" charset="0"/>
                  </a:rPr>
                  <a:t>m</a:t>
                </a:r>
                <a:endParaRPr lang="en-GB" sz="4000" dirty="0">
                  <a:latin typeface="EzzoBook" panose="02000506020000020004" pitchFamily="50"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8683884" y="5342094"/>
                <a:ext cx="3470304" cy="707886"/>
              </a:xfrm>
              <a:prstGeom prst="rect">
                <a:avLst/>
              </a:prstGeom>
              <a:blipFill rotWithShape="0">
                <a:blip r:embed="rId6"/>
                <a:stretch>
                  <a:fillRect l="-6327" t="-14655" r="-5624" b="-37069"/>
                </a:stretch>
              </a:blipFill>
            </p:spPr>
            <p:txBody>
              <a:bodyPr/>
              <a:lstStyle/>
              <a:p>
                <a:r>
                  <a:rPr lang="en-GB">
                    <a:noFill/>
                  </a:rPr>
                  <a:t> </a:t>
                </a:r>
              </a:p>
            </p:txBody>
          </p:sp>
        </mc:Fallback>
      </mc:AlternateContent>
      <p:pic>
        <p:nvPicPr>
          <p:cNvPr id="1026" name="Picture 2" descr="Image result for plastic beach bottl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2598" r="762"/>
          <a:stretch/>
        </p:blipFill>
        <p:spPr bwMode="auto">
          <a:xfrm>
            <a:off x="806604" y="3089565"/>
            <a:ext cx="2160000" cy="2160000"/>
          </a:xfrm>
          <a:prstGeom prst="ellipse">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large plastic fragmen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6588" r="16588"/>
          <a:stretch/>
        </p:blipFill>
        <p:spPr bwMode="auto">
          <a:xfrm>
            <a:off x="3715548" y="3089565"/>
            <a:ext cx="2160000" cy="2160000"/>
          </a:xfrm>
          <a:prstGeom prst="ellipse">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microbeads"/>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2500" r="12500"/>
          <a:stretch/>
        </p:blipFill>
        <p:spPr bwMode="auto">
          <a:xfrm>
            <a:off x="9336252" y="3086027"/>
            <a:ext cx="2160000" cy="2160000"/>
          </a:xfrm>
          <a:prstGeom prst="ellipse">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808620" y="1855517"/>
            <a:ext cx="2157984" cy="861774"/>
          </a:xfrm>
          <a:prstGeom prst="rect">
            <a:avLst/>
          </a:prstGeom>
          <a:noFill/>
        </p:spPr>
        <p:txBody>
          <a:bodyPr wrap="square" rtlCol="0">
            <a:spAutoFit/>
          </a:bodyPr>
          <a:lstStyle/>
          <a:p>
            <a:pPr algn="ctr"/>
            <a:r>
              <a:rPr lang="en-GB" sz="5000" dirty="0" smtClean="0">
                <a:solidFill>
                  <a:srgbClr val="0097CE"/>
                </a:solidFill>
                <a:latin typeface="EzzoBook" panose="02000506020000020004" pitchFamily="50" charset="0"/>
              </a:rPr>
              <a:t>Macro</a:t>
            </a:r>
            <a:endParaRPr lang="en-GB" sz="5000" dirty="0">
              <a:solidFill>
                <a:srgbClr val="0097CE"/>
              </a:solidFill>
              <a:latin typeface="EzzoBook" panose="02000506020000020004" pitchFamily="50" charset="0"/>
            </a:endParaRPr>
          </a:p>
        </p:txBody>
      </p:sp>
      <p:sp>
        <p:nvSpPr>
          <p:cNvPr id="20" name="TextBox 19"/>
          <p:cNvSpPr txBox="1"/>
          <p:nvPr/>
        </p:nvSpPr>
        <p:spPr>
          <a:xfrm>
            <a:off x="3939534" y="1855517"/>
            <a:ext cx="1836480" cy="861774"/>
          </a:xfrm>
          <a:prstGeom prst="rect">
            <a:avLst/>
          </a:prstGeom>
          <a:noFill/>
        </p:spPr>
        <p:txBody>
          <a:bodyPr wrap="square" rtlCol="0">
            <a:spAutoFit/>
          </a:bodyPr>
          <a:lstStyle/>
          <a:p>
            <a:r>
              <a:rPr lang="en-GB" sz="5000" dirty="0" err="1" smtClean="0">
                <a:solidFill>
                  <a:srgbClr val="0097CE"/>
                </a:solidFill>
                <a:latin typeface="EzzoBook" panose="02000506020000020004" pitchFamily="50" charset="0"/>
              </a:rPr>
              <a:t>Meso</a:t>
            </a:r>
            <a:endParaRPr lang="en-GB" sz="5000" dirty="0">
              <a:solidFill>
                <a:srgbClr val="0097CE"/>
              </a:solidFill>
              <a:latin typeface="EzzoBook" panose="02000506020000020004" pitchFamily="50" charset="0"/>
            </a:endParaRPr>
          </a:p>
        </p:txBody>
      </p:sp>
      <p:sp>
        <p:nvSpPr>
          <p:cNvPr id="21" name="TextBox 20"/>
          <p:cNvSpPr txBox="1"/>
          <p:nvPr/>
        </p:nvSpPr>
        <p:spPr>
          <a:xfrm>
            <a:off x="6525900" y="1855517"/>
            <a:ext cx="4315968" cy="861774"/>
          </a:xfrm>
          <a:prstGeom prst="rect">
            <a:avLst/>
          </a:prstGeom>
          <a:noFill/>
        </p:spPr>
        <p:txBody>
          <a:bodyPr wrap="square" rtlCol="0">
            <a:spAutoFit/>
          </a:bodyPr>
          <a:lstStyle/>
          <a:p>
            <a:r>
              <a:rPr lang="en-GB" sz="5000" b="1" dirty="0" smtClean="0">
                <a:solidFill>
                  <a:srgbClr val="E0523E"/>
                </a:solidFill>
                <a:latin typeface="EzzoBook" panose="02000506020000020004" pitchFamily="50" charset="0"/>
              </a:rPr>
              <a:t>Micro</a:t>
            </a:r>
            <a:endParaRPr lang="en-GB" sz="5000" b="1" dirty="0">
              <a:solidFill>
                <a:srgbClr val="E0523E"/>
              </a:solidFill>
              <a:latin typeface="EzzoBook" panose="02000506020000020004" pitchFamily="50" charset="0"/>
            </a:endParaRPr>
          </a:p>
        </p:txBody>
      </p:sp>
      <p:sp>
        <p:nvSpPr>
          <p:cNvPr id="22" name="TextBox 21"/>
          <p:cNvSpPr txBox="1"/>
          <p:nvPr/>
        </p:nvSpPr>
        <p:spPr>
          <a:xfrm>
            <a:off x="8683884" y="1879825"/>
            <a:ext cx="4315968" cy="861774"/>
          </a:xfrm>
          <a:prstGeom prst="rect">
            <a:avLst/>
          </a:prstGeom>
          <a:noFill/>
        </p:spPr>
        <p:txBody>
          <a:bodyPr wrap="square" rtlCol="0">
            <a:spAutoFit/>
          </a:bodyPr>
          <a:lstStyle/>
          <a:p>
            <a:r>
              <a:rPr lang="en-GB" sz="5000" dirty="0" smtClean="0">
                <a:solidFill>
                  <a:srgbClr val="0097CE"/>
                </a:solidFill>
                <a:latin typeface="EzzoBook" panose="02000506020000020004" pitchFamily="50" charset="0"/>
              </a:rPr>
              <a:t>Mini-micro</a:t>
            </a:r>
            <a:endParaRPr lang="en-GB" sz="5000" dirty="0">
              <a:solidFill>
                <a:srgbClr val="0097CE"/>
              </a:solidFill>
              <a:latin typeface="EzzoBook" panose="02000506020000020004" pitchFamily="50" charset="0"/>
            </a:endParaRPr>
          </a:p>
        </p:txBody>
      </p:sp>
      <p:pic>
        <p:nvPicPr>
          <p:cNvPr id="13" name="Picture 12"/>
          <p:cNvPicPr>
            <a:picLocks noChangeAspect="1"/>
          </p:cNvPicPr>
          <p:nvPr/>
        </p:nvPicPr>
        <p:blipFill rotWithShape="1">
          <a:blip r:embed="rId10" cstate="print">
            <a:extLst>
              <a:ext uri="{28A0092B-C50C-407E-A947-70E740481C1C}">
                <a14:useLocalDpi xmlns:a14="http://schemas.microsoft.com/office/drawing/2010/main" val="0"/>
              </a:ext>
            </a:extLst>
          </a:blip>
          <a:srcRect l="39875" t="323" r="3875" b="-323"/>
          <a:stretch/>
        </p:blipFill>
        <p:spPr>
          <a:xfrm>
            <a:off x="6523884" y="3086027"/>
            <a:ext cx="2160000" cy="2160000"/>
          </a:xfrm>
          <a:prstGeom prst="ellipse">
            <a:avLst/>
          </a:prstGeom>
        </p:spPr>
      </p:pic>
      <p:pic>
        <p:nvPicPr>
          <p:cNvPr id="19" name="Picture 18" descr="Macintosh HD:Users:cum:Google Drive:TOOLBOX/ Working folder:Graphics:Web:Article_Elements:Footer_Right.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678329" y="5864356"/>
            <a:ext cx="2299970" cy="873125"/>
          </a:xfrm>
          <a:prstGeom prst="rect">
            <a:avLst/>
          </a:prstGeom>
          <a:noFill/>
          <a:ln>
            <a:noFill/>
          </a:ln>
        </p:spPr>
      </p:pic>
    </p:spTree>
    <p:extLst>
      <p:ext uri="{BB962C8B-B14F-4D97-AF65-F5344CB8AC3E}">
        <p14:creationId xmlns:p14="http://schemas.microsoft.com/office/powerpoint/2010/main" val="3308384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1" descr="See original image"/>
          <p:cNvPicPr>
            <a:picLocks noChangeAspect="1" noChangeArrowheads="1"/>
          </p:cNvPicPr>
          <p:nvPr/>
        </p:nvPicPr>
        <p:blipFill>
          <a:blip r:embed="rId3">
            <a:extLst>
              <a:ext uri="{28A0092B-C50C-407E-A947-70E740481C1C}">
                <a14:useLocalDpi xmlns:a14="http://schemas.microsoft.com/office/drawing/2010/main" val="0"/>
              </a:ext>
            </a:extLst>
          </a:blip>
          <a:srcRect t="17879" b="24545"/>
          <a:stretch>
            <a:fillRect/>
          </a:stretch>
        </p:blipFill>
        <p:spPr bwMode="auto">
          <a:xfrm>
            <a:off x="494745" y="1141727"/>
            <a:ext cx="3341886"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3" descr="See original image"/>
          <p:cNvPicPr>
            <a:picLocks noChangeAspect="1" noChangeArrowheads="1"/>
          </p:cNvPicPr>
          <p:nvPr/>
        </p:nvPicPr>
        <p:blipFill>
          <a:blip r:embed="rId4">
            <a:extLst>
              <a:ext uri="{28A0092B-C50C-407E-A947-70E740481C1C}">
                <a14:useLocalDpi xmlns:a14="http://schemas.microsoft.com/office/drawing/2010/main" val="0"/>
              </a:ext>
            </a:extLst>
          </a:blip>
          <a:srcRect l="-368" t="22951" r="368" b="19511"/>
          <a:stretch>
            <a:fillRect/>
          </a:stretch>
        </p:blipFill>
        <p:spPr bwMode="auto">
          <a:xfrm>
            <a:off x="4216431" y="1149703"/>
            <a:ext cx="3328302"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original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1467" y="5270686"/>
            <a:ext cx="3391402"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ee original image"/>
          <p:cNvPicPr>
            <a:picLocks noChangeAspect="1" noChangeArrowheads="1"/>
          </p:cNvPicPr>
          <p:nvPr/>
        </p:nvPicPr>
        <p:blipFill>
          <a:blip r:embed="rId6">
            <a:extLst>
              <a:ext uri="{28A0092B-C50C-407E-A947-70E740481C1C}">
                <a14:useLocalDpi xmlns:a14="http://schemas.microsoft.com/office/drawing/2010/main" val="0"/>
              </a:ext>
            </a:extLst>
          </a:blip>
          <a:srcRect l="-298" t="20921" r="298" b="22981"/>
          <a:stretch>
            <a:fillRect/>
          </a:stretch>
        </p:blipFill>
        <p:spPr bwMode="auto">
          <a:xfrm>
            <a:off x="4271467" y="3231988"/>
            <a:ext cx="3297196"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5" descr="See original image"/>
          <p:cNvPicPr>
            <a:picLocks noChangeAspect="1" noChangeArrowheads="1"/>
          </p:cNvPicPr>
          <p:nvPr/>
        </p:nvPicPr>
        <p:blipFill>
          <a:blip r:embed="rId7">
            <a:extLst>
              <a:ext uri="{28A0092B-C50C-407E-A947-70E740481C1C}">
                <a14:useLocalDpi xmlns:a14="http://schemas.microsoft.com/office/drawing/2010/main" val="0"/>
              </a:ext>
            </a:extLst>
          </a:blip>
          <a:srcRect l="63" t="15714" r="-63" b="20525"/>
          <a:stretch>
            <a:fillRect/>
          </a:stretch>
        </p:blipFill>
        <p:spPr bwMode="auto">
          <a:xfrm>
            <a:off x="493839" y="5270686"/>
            <a:ext cx="3392308" cy="14400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11"/>
          <p:cNvSpPr>
            <a:spLocks noChangeArrowheads="1"/>
          </p:cNvSpPr>
          <p:nvPr/>
        </p:nvSpPr>
        <p:spPr bwMode="auto">
          <a:xfrm>
            <a:off x="8055294" y="1115508"/>
            <a:ext cx="3514725" cy="2523804"/>
          </a:xfrm>
          <a:prstGeom prst="roundRect">
            <a:avLst>
              <a:gd name="adj" fmla="val 16667"/>
            </a:avLst>
          </a:prstGeom>
          <a:noFill/>
          <a:ln w="38100">
            <a:solidFill>
              <a:srgbClr val="0097CE"/>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fr-FR" altLang="en-US" sz="2800" b="1" dirty="0">
                <a:solidFill>
                  <a:srgbClr val="0097CE"/>
                </a:solidFill>
                <a:latin typeface="EzzoLight" panose="02000506020000020004" pitchFamily="50" charset="0"/>
                <a:ea typeface="Times New Roman" panose="02020603050405020304" pitchFamily="18" charset="0"/>
                <a:cs typeface="Times New Roman" panose="02020603050405020304" pitchFamily="18" charset="0"/>
              </a:rPr>
              <a:t>PRIMARY MICROPLASTICS</a:t>
            </a:r>
            <a:endParaRPr lang="fr-FR" altLang="en-US" sz="2000" dirty="0">
              <a:solidFill>
                <a:prstClr val="black"/>
              </a:solidFill>
              <a:ea typeface="Times New Roman" panose="02020603050405020304" pitchFamily="18" charset="0"/>
            </a:endParaRPr>
          </a:p>
          <a:p>
            <a:pPr algn="ctr" eaLnBrk="0" fontAlgn="base" hangingPunct="0">
              <a:spcBef>
                <a:spcPct val="0"/>
              </a:spcBef>
              <a:spcAft>
                <a:spcPct val="0"/>
              </a:spcAft>
            </a:pPr>
            <a:r>
              <a:rPr lang="fr-FR" altLang="en-US" sz="2400" dirty="0" err="1">
                <a:solidFill>
                  <a:srgbClr val="000000"/>
                </a:solidFill>
                <a:latin typeface="EzzoLight" panose="02000506020000020004" pitchFamily="50" charset="0"/>
                <a:ea typeface="Calibri" panose="020F0502020204030204" pitchFamily="34" charset="0"/>
                <a:cs typeface="Times New Roman" panose="02020603050405020304" pitchFamily="18" charset="0"/>
              </a:rPr>
              <a:t>Those</a:t>
            </a:r>
            <a:r>
              <a:rPr lang="fr-FR" altLang="en-US" sz="2400" dirty="0">
                <a:solidFill>
                  <a:srgbClr val="000000"/>
                </a:solidFill>
                <a:latin typeface="EzzoLight" panose="02000506020000020004" pitchFamily="50" charset="0"/>
                <a:ea typeface="Calibri" panose="020F0502020204030204" pitchFamily="34" charset="0"/>
                <a:cs typeface="Times New Roman" panose="02020603050405020304" pitchFamily="18" charset="0"/>
              </a:rPr>
              <a:t> </a:t>
            </a:r>
            <a:r>
              <a:rPr lang="fr-FR" altLang="en-US" sz="2400" dirty="0" err="1">
                <a:solidFill>
                  <a:srgbClr val="000000"/>
                </a:solidFill>
                <a:latin typeface="EzzoLight" panose="02000506020000020004" pitchFamily="50" charset="0"/>
                <a:ea typeface="Calibri" panose="020F0502020204030204" pitchFamily="34" charset="0"/>
                <a:cs typeface="Times New Roman" panose="02020603050405020304" pitchFamily="18" charset="0"/>
              </a:rPr>
              <a:t>which</a:t>
            </a:r>
            <a:r>
              <a:rPr lang="fr-FR" altLang="en-US" sz="2400" dirty="0">
                <a:solidFill>
                  <a:srgbClr val="000000"/>
                </a:solidFill>
                <a:latin typeface="EzzoLight" panose="02000506020000020004" pitchFamily="50" charset="0"/>
                <a:ea typeface="Calibri" panose="020F0502020204030204" pitchFamily="34" charset="0"/>
                <a:cs typeface="Times New Roman" panose="02020603050405020304" pitchFamily="18" charset="0"/>
              </a:rPr>
              <a:t> </a:t>
            </a:r>
            <a:r>
              <a:rPr lang="fr-FR" altLang="en-US" sz="2400" dirty="0" smtClean="0">
                <a:solidFill>
                  <a:srgbClr val="000000"/>
                </a:solidFill>
                <a:latin typeface="EzzoLight" panose="02000506020000020004" pitchFamily="50" charset="0"/>
                <a:ea typeface="Calibri" panose="020F0502020204030204" pitchFamily="34" charset="0"/>
                <a:cs typeface="Times New Roman" panose="02020603050405020304" pitchFamily="18" charset="0"/>
              </a:rPr>
              <a:t>enter the marine </a:t>
            </a:r>
            <a:r>
              <a:rPr lang="fr-FR" altLang="en-US" sz="2400" dirty="0" err="1" smtClean="0">
                <a:solidFill>
                  <a:srgbClr val="000000"/>
                </a:solidFill>
                <a:latin typeface="EzzoLight" panose="02000506020000020004" pitchFamily="50" charset="0"/>
                <a:ea typeface="Calibri" panose="020F0502020204030204" pitchFamily="34" charset="0"/>
                <a:cs typeface="Times New Roman" panose="02020603050405020304" pitchFamily="18" charset="0"/>
              </a:rPr>
              <a:t>environment</a:t>
            </a:r>
            <a:r>
              <a:rPr lang="fr-FR" altLang="en-US" sz="2400" dirty="0" smtClean="0">
                <a:solidFill>
                  <a:srgbClr val="000000"/>
                </a:solidFill>
                <a:latin typeface="EzzoLight" panose="02000506020000020004" pitchFamily="50" charset="0"/>
                <a:ea typeface="Calibri" panose="020F0502020204030204" pitchFamily="34" charset="0"/>
                <a:cs typeface="Times New Roman" panose="02020603050405020304" pitchFamily="18" charset="0"/>
              </a:rPr>
              <a:t> in </a:t>
            </a:r>
            <a:r>
              <a:rPr lang="fr-FR" altLang="en-US" sz="2400" dirty="0" err="1" smtClean="0">
                <a:solidFill>
                  <a:srgbClr val="000000"/>
                </a:solidFill>
                <a:latin typeface="EzzoLight" panose="02000506020000020004" pitchFamily="50" charset="0"/>
                <a:ea typeface="Calibri" panose="020F0502020204030204" pitchFamily="34" charset="0"/>
                <a:cs typeface="Times New Roman" panose="02020603050405020304" pitchFamily="18" charset="0"/>
              </a:rPr>
              <a:t>their</a:t>
            </a:r>
            <a:r>
              <a:rPr lang="fr-FR" altLang="en-US" sz="2400" dirty="0" smtClean="0">
                <a:solidFill>
                  <a:srgbClr val="000000"/>
                </a:solidFill>
                <a:latin typeface="EzzoLight" panose="02000506020000020004" pitchFamily="50" charset="0"/>
                <a:ea typeface="Calibri" panose="020F0502020204030204" pitchFamily="34" charset="0"/>
                <a:cs typeface="Times New Roman" panose="02020603050405020304" pitchFamily="18" charset="0"/>
              </a:rPr>
              <a:t> « micro » size</a:t>
            </a:r>
            <a:endParaRPr lang="fr-FR" altLang="en-US" sz="2000" dirty="0">
              <a:solidFill>
                <a:prstClr val="black"/>
              </a:solidFill>
              <a:ea typeface="Times New Roman" panose="02020603050405020304" pitchFamily="18" charset="0"/>
            </a:endParaRPr>
          </a:p>
        </p:txBody>
      </p:sp>
      <p:sp>
        <p:nvSpPr>
          <p:cNvPr id="6" name="Rounded Rectangle 12"/>
          <p:cNvSpPr>
            <a:spLocks noChangeArrowheads="1"/>
          </p:cNvSpPr>
          <p:nvPr/>
        </p:nvSpPr>
        <p:spPr bwMode="auto">
          <a:xfrm>
            <a:off x="8055294" y="3971634"/>
            <a:ext cx="3514725" cy="2601378"/>
          </a:xfrm>
          <a:prstGeom prst="roundRect">
            <a:avLst>
              <a:gd name="adj" fmla="val 16667"/>
            </a:avLst>
          </a:prstGeom>
          <a:noFill/>
          <a:ln w="38100">
            <a:solidFill>
              <a:srgbClr val="0097CE"/>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fr-FR" altLang="en-US" sz="2800" b="1" dirty="0" smtClean="0">
                <a:solidFill>
                  <a:srgbClr val="0097CE"/>
                </a:solidFill>
                <a:latin typeface="EzzoLight" panose="02000506020000020004" pitchFamily="50" charset="0"/>
                <a:ea typeface="Times New Roman" panose="02020603050405020304" pitchFamily="18" charset="0"/>
                <a:cs typeface="Times New Roman" panose="02020603050405020304" pitchFamily="18" charset="0"/>
              </a:rPr>
              <a:t>SECONDARY MICROPLASTICS</a:t>
            </a:r>
            <a:endParaRPr lang="fr-FR" altLang="en-US" sz="2000" dirty="0" smtClean="0">
              <a:solidFill>
                <a:prstClr val="black"/>
              </a:solidFill>
              <a:ea typeface="Times New Roman" panose="02020603050405020304" pitchFamily="18" charset="0"/>
            </a:endParaRPr>
          </a:p>
          <a:p>
            <a:pPr algn="ctr" eaLnBrk="0" fontAlgn="base" hangingPunct="0">
              <a:spcBef>
                <a:spcPct val="0"/>
              </a:spcBef>
              <a:spcAft>
                <a:spcPct val="0"/>
              </a:spcAft>
            </a:pPr>
            <a:r>
              <a:rPr lang="fr-FR" altLang="en-US" sz="2400" dirty="0" err="1" smtClean="0">
                <a:solidFill>
                  <a:srgbClr val="000000"/>
                </a:solidFill>
                <a:latin typeface="EzzoLight" panose="02000506020000020004" pitchFamily="50" charset="0"/>
                <a:ea typeface="Calibri" panose="020F0502020204030204" pitchFamily="34" charset="0"/>
                <a:cs typeface="Times New Roman" panose="02020603050405020304" pitchFamily="18" charset="0"/>
              </a:rPr>
              <a:t>Resulting</a:t>
            </a:r>
            <a:r>
              <a:rPr lang="fr-FR" altLang="en-US" sz="2400" dirty="0" smtClean="0">
                <a:solidFill>
                  <a:srgbClr val="000000"/>
                </a:solidFill>
                <a:latin typeface="EzzoLight" panose="02000506020000020004" pitchFamily="50" charset="0"/>
                <a:ea typeface="Calibri" panose="020F0502020204030204" pitchFamily="34" charset="0"/>
                <a:cs typeface="Times New Roman" panose="02020603050405020304" pitchFamily="18" charset="0"/>
              </a:rPr>
              <a:t> </a:t>
            </a:r>
            <a:r>
              <a:rPr lang="fr-FR" altLang="en-US" sz="2400" dirty="0" err="1" smtClean="0">
                <a:solidFill>
                  <a:srgbClr val="000000"/>
                </a:solidFill>
                <a:latin typeface="EzzoLight" panose="02000506020000020004" pitchFamily="50" charset="0"/>
                <a:ea typeface="Calibri" panose="020F0502020204030204" pitchFamily="34" charset="0"/>
                <a:cs typeface="Times New Roman" panose="02020603050405020304" pitchFamily="18" charset="0"/>
              </a:rPr>
              <a:t>from</a:t>
            </a:r>
            <a:r>
              <a:rPr lang="fr-FR" altLang="en-US" sz="2400" dirty="0" smtClean="0">
                <a:solidFill>
                  <a:srgbClr val="000000"/>
                </a:solidFill>
                <a:latin typeface="EzzoLight" panose="02000506020000020004" pitchFamily="50" charset="0"/>
                <a:ea typeface="Calibri" panose="020F0502020204030204" pitchFamily="34" charset="0"/>
                <a:cs typeface="Times New Roman" panose="02020603050405020304" pitchFamily="18" charset="0"/>
              </a:rPr>
              <a:t> the breakdown of </a:t>
            </a:r>
            <a:r>
              <a:rPr lang="fr-FR" altLang="en-US" sz="2400" dirty="0" err="1" smtClean="0">
                <a:solidFill>
                  <a:srgbClr val="000000"/>
                </a:solidFill>
                <a:latin typeface="EzzoLight" panose="02000506020000020004" pitchFamily="50" charset="0"/>
                <a:ea typeface="Calibri" panose="020F0502020204030204" pitchFamily="34" charset="0"/>
                <a:cs typeface="Times New Roman" panose="02020603050405020304" pitchFamily="18" charset="0"/>
              </a:rPr>
              <a:t>larger</a:t>
            </a:r>
            <a:r>
              <a:rPr lang="fr-FR" altLang="en-US" sz="2400" dirty="0" smtClean="0">
                <a:solidFill>
                  <a:srgbClr val="000000"/>
                </a:solidFill>
                <a:latin typeface="EzzoLight" panose="02000506020000020004" pitchFamily="50" charset="0"/>
                <a:ea typeface="Calibri" panose="020F0502020204030204" pitchFamily="34" charset="0"/>
                <a:cs typeface="Times New Roman" panose="02020603050405020304" pitchFamily="18" charset="0"/>
              </a:rPr>
              <a:t> plastics in the marine </a:t>
            </a:r>
            <a:r>
              <a:rPr lang="fr-FR" altLang="en-US" sz="2400" dirty="0" err="1" smtClean="0">
                <a:solidFill>
                  <a:srgbClr val="000000"/>
                </a:solidFill>
                <a:latin typeface="EzzoLight" panose="02000506020000020004" pitchFamily="50" charset="0"/>
                <a:ea typeface="Calibri" panose="020F0502020204030204" pitchFamily="34" charset="0"/>
                <a:cs typeface="Times New Roman" panose="02020603050405020304" pitchFamily="18" charset="0"/>
              </a:rPr>
              <a:t>environment</a:t>
            </a:r>
            <a:endParaRPr lang="fr-FR" altLang="en-US" sz="2000" dirty="0">
              <a:solidFill>
                <a:prstClr val="black"/>
              </a:solidFill>
              <a:ea typeface="Times New Roman" panose="02020603050405020304" pitchFamily="18" charset="0"/>
            </a:endParaRPr>
          </a:p>
        </p:txBody>
      </p:sp>
      <p:sp>
        <p:nvSpPr>
          <p:cNvPr id="7" name="Rectangle 1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solidFill>
                <a:prstClr val="black"/>
              </a:solidFill>
            </a:endParaRPr>
          </a:p>
        </p:txBody>
      </p:sp>
      <p:sp>
        <p:nvSpPr>
          <p:cNvPr id="8" name="Rectangle 14"/>
          <p:cNvSpPr>
            <a:spLocks noChangeArrowheads="1"/>
          </p:cNvSpPr>
          <p:nvPr/>
        </p:nvSpPr>
        <p:spPr bwMode="auto">
          <a:xfrm>
            <a:off x="1733678" y="755019"/>
            <a:ext cx="8640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fr-FR" altLang="en-US" b="1" dirty="0">
                <a:solidFill>
                  <a:srgbClr val="0097CE"/>
                </a:solidFill>
                <a:latin typeface="EzzoLight" panose="02000506020000020004" pitchFamily="50" charset="0"/>
                <a:ea typeface="Times New Roman" panose="02020603050405020304" pitchFamily="18" charset="0"/>
                <a:cs typeface="Times New Roman" panose="02020603050405020304" pitchFamily="18" charset="0"/>
              </a:rPr>
              <a:t>Fibres</a:t>
            </a:r>
            <a:endParaRPr lang="en-GB" altLang="en-US" sz="1100" dirty="0">
              <a:solidFill>
                <a:prstClr val="black"/>
              </a:solidFill>
            </a:endParaRPr>
          </a:p>
        </p:txBody>
      </p:sp>
      <p:sp>
        <p:nvSpPr>
          <p:cNvPr id="10" name="Rectangle 17"/>
          <p:cNvSpPr>
            <a:spLocks noChangeArrowheads="1"/>
          </p:cNvSpPr>
          <p:nvPr/>
        </p:nvSpPr>
        <p:spPr bwMode="auto">
          <a:xfrm>
            <a:off x="5372713" y="724127"/>
            <a:ext cx="10947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fr-FR" altLang="en-US" b="1" dirty="0" smtClean="0">
                <a:solidFill>
                  <a:srgbClr val="0097CE"/>
                </a:solidFill>
                <a:latin typeface="EzzoLight" panose="02000506020000020004" pitchFamily="50" charset="0"/>
                <a:ea typeface="Times New Roman" panose="02020603050405020304" pitchFamily="18" charset="0"/>
                <a:cs typeface="Times New Roman" panose="02020603050405020304" pitchFamily="18" charset="0"/>
              </a:rPr>
              <a:t>Pellets</a:t>
            </a:r>
            <a:endParaRPr lang="en-GB" altLang="en-US" sz="1200" dirty="0">
              <a:solidFill>
                <a:prstClr val="black"/>
              </a:solidFill>
              <a:ea typeface="Times New Roman" panose="02020603050405020304" pitchFamily="18" charset="0"/>
            </a:endParaRPr>
          </a:p>
        </p:txBody>
      </p:sp>
      <p:sp>
        <p:nvSpPr>
          <p:cNvPr id="11" name="Rectangle 18"/>
          <p:cNvSpPr>
            <a:spLocks noChangeArrowheads="1"/>
          </p:cNvSpPr>
          <p:nvPr/>
        </p:nvSpPr>
        <p:spPr bwMode="auto">
          <a:xfrm>
            <a:off x="0" y="3390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solidFill>
                <a:prstClr val="black"/>
              </a:solidFill>
            </a:endParaRPr>
          </a:p>
        </p:txBody>
      </p:sp>
      <p:sp>
        <p:nvSpPr>
          <p:cNvPr id="13" name="Rectangle 22"/>
          <p:cNvSpPr>
            <a:spLocks noChangeArrowheads="1"/>
          </p:cNvSpPr>
          <p:nvPr/>
        </p:nvSpPr>
        <p:spPr bwMode="auto">
          <a:xfrm>
            <a:off x="5395212" y="4775136"/>
            <a:ext cx="15161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b="1" dirty="0" smtClean="0">
                <a:solidFill>
                  <a:srgbClr val="0097CE"/>
                </a:solidFill>
                <a:latin typeface="EzzoLight" panose="02000506020000020004" pitchFamily="50" charset="0"/>
                <a:ea typeface="Times New Roman" panose="02020603050405020304" pitchFamily="18" charset="0"/>
                <a:cs typeface="Times New Roman" panose="02020603050405020304" pitchFamily="18" charset="0"/>
              </a:rPr>
              <a:t>Microbeads</a:t>
            </a:r>
            <a:endParaRPr lang="en-GB" altLang="en-US" sz="1100" dirty="0">
              <a:solidFill>
                <a:prstClr val="black"/>
              </a:solidFill>
            </a:endParaRPr>
          </a:p>
        </p:txBody>
      </p:sp>
      <p:sp>
        <p:nvSpPr>
          <p:cNvPr id="15" name="Rectangle 25"/>
          <p:cNvSpPr>
            <a:spLocks noChangeArrowheads="1"/>
          </p:cNvSpPr>
          <p:nvPr/>
        </p:nvSpPr>
        <p:spPr bwMode="auto">
          <a:xfrm>
            <a:off x="5232189" y="2793679"/>
            <a:ext cx="14344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fr-FR" altLang="en-US" b="1" dirty="0">
                <a:solidFill>
                  <a:srgbClr val="0097CE"/>
                </a:solidFill>
                <a:latin typeface="EzzoLight" panose="02000506020000020004" pitchFamily="50" charset="0"/>
                <a:ea typeface="Times New Roman" panose="02020603050405020304" pitchFamily="18" charset="0"/>
                <a:cs typeface="Times New Roman" panose="02020603050405020304" pitchFamily="18" charset="0"/>
              </a:rPr>
              <a:t>Fragments</a:t>
            </a:r>
            <a:endParaRPr lang="en-GB" altLang="en-US" sz="1100" dirty="0">
              <a:solidFill>
                <a:prstClr val="black"/>
              </a:solidFill>
            </a:endParaRPr>
          </a:p>
        </p:txBody>
      </p:sp>
      <p:sp>
        <p:nvSpPr>
          <p:cNvPr id="18" name="Rectangle 17"/>
          <p:cNvSpPr/>
          <p:nvPr/>
        </p:nvSpPr>
        <p:spPr>
          <a:xfrm>
            <a:off x="1748552" y="4811372"/>
            <a:ext cx="834267" cy="369332"/>
          </a:xfrm>
          <a:prstGeom prst="rect">
            <a:avLst/>
          </a:prstGeom>
        </p:spPr>
        <p:txBody>
          <a:bodyPr wrap="none">
            <a:spAutoFit/>
          </a:bodyPr>
          <a:lstStyle/>
          <a:p>
            <a:pPr eaLnBrk="0" fontAlgn="base" hangingPunct="0">
              <a:spcBef>
                <a:spcPct val="0"/>
              </a:spcBef>
              <a:spcAft>
                <a:spcPct val="0"/>
              </a:spcAft>
            </a:pPr>
            <a:r>
              <a:rPr lang="en-GB" altLang="en-US" b="1" dirty="0">
                <a:solidFill>
                  <a:srgbClr val="0097CE"/>
                </a:solidFill>
                <a:latin typeface="EzzoLight" panose="02000506020000020004" pitchFamily="50" charset="0"/>
                <a:ea typeface="Times New Roman" panose="02020603050405020304" pitchFamily="18" charset="0"/>
                <a:cs typeface="Times New Roman" panose="02020603050405020304" pitchFamily="18" charset="0"/>
              </a:rPr>
              <a:t>Foam</a:t>
            </a:r>
            <a:endParaRPr lang="en-GB" altLang="en-US" sz="1200" dirty="0">
              <a:solidFill>
                <a:prstClr val="black"/>
              </a:solidFill>
              <a:ea typeface="Times New Roman" panose="02020603050405020304" pitchFamily="18" charset="0"/>
            </a:endParaRPr>
          </a:p>
        </p:txBody>
      </p:sp>
      <p:pic>
        <p:nvPicPr>
          <p:cNvPr id="1026" name="Picture 2" descr="Image result for plastic films microplastics"/>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1552" b="16268"/>
          <a:stretch/>
        </p:blipFill>
        <p:spPr bwMode="auto">
          <a:xfrm>
            <a:off x="439776" y="3250417"/>
            <a:ext cx="3391200" cy="144243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1820433" y="2766661"/>
            <a:ext cx="777264" cy="369332"/>
          </a:xfrm>
          <a:prstGeom prst="rect">
            <a:avLst/>
          </a:prstGeom>
        </p:spPr>
        <p:txBody>
          <a:bodyPr wrap="none">
            <a:spAutoFit/>
          </a:bodyPr>
          <a:lstStyle/>
          <a:p>
            <a:pPr eaLnBrk="0" fontAlgn="base" hangingPunct="0">
              <a:spcBef>
                <a:spcPct val="0"/>
              </a:spcBef>
              <a:spcAft>
                <a:spcPct val="0"/>
              </a:spcAft>
            </a:pPr>
            <a:r>
              <a:rPr lang="en-GB" altLang="en-US" b="1" dirty="0" smtClean="0">
                <a:solidFill>
                  <a:srgbClr val="0097CE"/>
                </a:solidFill>
                <a:latin typeface="EzzoLight" panose="02000506020000020004" pitchFamily="50" charset="0"/>
                <a:ea typeface="Times New Roman" panose="02020603050405020304" pitchFamily="18" charset="0"/>
                <a:cs typeface="Times New Roman" panose="02020603050405020304" pitchFamily="18" charset="0"/>
              </a:rPr>
              <a:t>Films</a:t>
            </a:r>
            <a:endParaRPr lang="en-GB" altLang="en-US" sz="1200" dirty="0">
              <a:solidFill>
                <a:prstClr val="black"/>
              </a:solidFill>
              <a:ea typeface="Times New Roman" panose="02020603050405020304" pitchFamily="18" charset="0"/>
            </a:endParaRPr>
          </a:p>
        </p:txBody>
      </p:sp>
      <p:pic>
        <p:nvPicPr>
          <p:cNvPr id="19" name="Picture 18" descr="Macintosh HD:Users:cum:Google Drive:TOOLBOX/ Working folder:Graphics:Web:Article_Elements:Header_Right.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808210" y="0"/>
            <a:ext cx="2383790" cy="2372995"/>
          </a:xfrm>
          <a:prstGeom prst="rect">
            <a:avLst/>
          </a:prstGeom>
          <a:noFill/>
          <a:ln>
            <a:noFill/>
          </a:ln>
        </p:spPr>
      </p:pic>
      <p:pic>
        <p:nvPicPr>
          <p:cNvPr id="21" name="Picture 20" descr="Macintosh HD:Users:cum:Google Drive:TOOLBOX/ Working folder:Graphics:Web:Article_Elements:Footer_Left.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393" y="5987586"/>
            <a:ext cx="1687195" cy="725170"/>
          </a:xfrm>
          <a:prstGeom prst="rect">
            <a:avLst/>
          </a:prstGeom>
          <a:noFill/>
          <a:ln>
            <a:noFill/>
          </a:ln>
        </p:spPr>
      </p:pic>
      <p:cxnSp>
        <p:nvCxnSpPr>
          <p:cNvPr id="4" name="Straight Connector 3"/>
          <p:cNvCxnSpPr/>
          <p:nvPr/>
        </p:nvCxnSpPr>
        <p:spPr>
          <a:xfrm>
            <a:off x="439776" y="618565"/>
            <a:ext cx="9276559" cy="0"/>
          </a:xfrm>
          <a:prstGeom prst="line">
            <a:avLst/>
          </a:prstGeom>
          <a:ln w="9525">
            <a:solidFill>
              <a:srgbClr val="0097CE"/>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5713" y="151428"/>
            <a:ext cx="7561455" cy="523220"/>
          </a:xfrm>
          <a:prstGeom prst="rect">
            <a:avLst/>
          </a:prstGeom>
          <a:noFill/>
        </p:spPr>
        <p:txBody>
          <a:bodyPr wrap="square" rtlCol="0">
            <a:spAutoFit/>
          </a:bodyPr>
          <a:lstStyle/>
          <a:p>
            <a:r>
              <a:rPr lang="en-GB" sz="2800" dirty="0" smtClean="0">
                <a:solidFill>
                  <a:srgbClr val="0097CE"/>
                </a:solidFill>
                <a:latin typeface="EzzoBook" panose="02000506020000020004" pitchFamily="50" charset="0"/>
              </a:rPr>
              <a:t>TYPES OF MICROPLASTICS | Overview</a:t>
            </a:r>
            <a:endParaRPr lang="en-GB" sz="2800" dirty="0">
              <a:solidFill>
                <a:srgbClr val="0097CE"/>
              </a:solidFill>
              <a:latin typeface="EzzoBook" panose="02000506020000020004" pitchFamily="50" charset="0"/>
            </a:endParaRPr>
          </a:p>
        </p:txBody>
      </p:sp>
    </p:spTree>
    <p:extLst>
      <p:ext uri="{BB962C8B-B14F-4D97-AF65-F5344CB8AC3E}">
        <p14:creationId xmlns:p14="http://schemas.microsoft.com/office/powerpoint/2010/main" val="1393487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cintosh HD:Users:cum:Google Drive:TOOLBOX/ Working folder:Graphics:Web:Article_Elements:Header_Right.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08210" y="0"/>
            <a:ext cx="2383790" cy="2372995"/>
          </a:xfrm>
          <a:prstGeom prst="rect">
            <a:avLst/>
          </a:prstGeom>
          <a:noFill/>
          <a:ln>
            <a:noFill/>
          </a:ln>
        </p:spPr>
      </p:pic>
      <p:pic>
        <p:nvPicPr>
          <p:cNvPr id="4102" name="Picture 6" descr="Image result for microfiber pollution"/>
          <p:cNvPicPr>
            <a:picLocks noChangeAspect="1" noChangeArrowheads="1"/>
          </p:cNvPicPr>
          <p:nvPr/>
        </p:nvPicPr>
        <p:blipFill rotWithShape="1">
          <a:blip r:embed="rId4">
            <a:extLst>
              <a:ext uri="{28A0092B-C50C-407E-A947-70E740481C1C}">
                <a14:useLocalDpi xmlns:a14="http://schemas.microsoft.com/office/drawing/2010/main" val="0"/>
              </a:ext>
            </a:extLst>
          </a:blip>
          <a:srcRect l="21875" r="21875"/>
          <a:stretch/>
        </p:blipFill>
        <p:spPr bwMode="auto">
          <a:xfrm>
            <a:off x="428932" y="1371600"/>
            <a:ext cx="5400000" cy="54000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coraball"/>
          <p:cNvPicPr>
            <a:picLocks noChangeAspect="1" noChangeArrowheads="1"/>
          </p:cNvPicPr>
          <p:nvPr/>
        </p:nvPicPr>
        <p:blipFill rotWithShape="1">
          <a:blip r:embed="rId5">
            <a:extLst>
              <a:ext uri="{28A0092B-C50C-407E-A947-70E740481C1C}">
                <a14:useLocalDpi xmlns:a14="http://schemas.microsoft.com/office/drawing/2010/main" val="0"/>
              </a:ext>
            </a:extLst>
          </a:blip>
          <a:srcRect l="21875" r="21875"/>
          <a:stretch/>
        </p:blipFill>
        <p:spPr bwMode="auto">
          <a:xfrm>
            <a:off x="6302478" y="1371600"/>
            <a:ext cx="5400000" cy="540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Macintosh HD:Users:cum:Google Drive:TOOLBOX/ Working folder:Graphics:Web:Article_Elements:Footer_Left.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393" y="5995116"/>
            <a:ext cx="1687195" cy="725170"/>
          </a:xfrm>
          <a:prstGeom prst="rect">
            <a:avLst/>
          </a:prstGeom>
          <a:noFill/>
          <a:ln>
            <a:noFill/>
          </a:ln>
        </p:spPr>
      </p:pic>
      <p:pic>
        <p:nvPicPr>
          <p:cNvPr id="7" name="Picture 6" descr="Macintosh HD:Users:cum:Google Drive:TOOLBOX/ Working folder:Graphics:Web:Article_Elements:Footer_Right.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78329" y="5864356"/>
            <a:ext cx="2299970" cy="873125"/>
          </a:xfrm>
          <a:prstGeom prst="rect">
            <a:avLst/>
          </a:prstGeom>
          <a:noFill/>
          <a:ln>
            <a:noFill/>
          </a:ln>
        </p:spPr>
      </p:pic>
      <p:cxnSp>
        <p:nvCxnSpPr>
          <p:cNvPr id="8" name="Straight Connector 7"/>
          <p:cNvCxnSpPr/>
          <p:nvPr/>
        </p:nvCxnSpPr>
        <p:spPr>
          <a:xfrm>
            <a:off x="439776" y="618565"/>
            <a:ext cx="9276559" cy="0"/>
          </a:xfrm>
          <a:prstGeom prst="line">
            <a:avLst/>
          </a:prstGeom>
          <a:ln w="9525">
            <a:solidFill>
              <a:srgbClr val="0097CE"/>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5713" y="151428"/>
            <a:ext cx="7561455" cy="523220"/>
          </a:xfrm>
          <a:prstGeom prst="rect">
            <a:avLst/>
          </a:prstGeom>
          <a:noFill/>
        </p:spPr>
        <p:txBody>
          <a:bodyPr wrap="square" rtlCol="0">
            <a:spAutoFit/>
          </a:bodyPr>
          <a:lstStyle/>
          <a:p>
            <a:r>
              <a:rPr lang="en-GB" sz="2800" dirty="0" smtClean="0">
                <a:solidFill>
                  <a:srgbClr val="0097CE"/>
                </a:solidFill>
                <a:latin typeface="EzzoBook" panose="02000506020000020004" pitchFamily="50" charset="0"/>
              </a:rPr>
              <a:t>TYPES OF MICROPLASTICS | Fibres</a:t>
            </a:r>
            <a:endParaRPr lang="en-GB" sz="2800" dirty="0">
              <a:solidFill>
                <a:srgbClr val="0097CE"/>
              </a:solidFill>
              <a:latin typeface="EzzoBook" panose="02000506020000020004" pitchFamily="50" charset="0"/>
            </a:endParaRPr>
          </a:p>
        </p:txBody>
      </p:sp>
    </p:spTree>
    <p:extLst>
      <p:ext uri="{BB962C8B-B14F-4D97-AF65-F5344CB8AC3E}">
        <p14:creationId xmlns:p14="http://schemas.microsoft.com/office/powerpoint/2010/main" val="17104625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6667" r="16667"/>
          <a:stretch/>
        </p:blipFill>
        <p:spPr>
          <a:xfrm>
            <a:off x="8401640" y="1504104"/>
            <a:ext cx="3600000" cy="3600000"/>
          </a:xfrm>
          <a:prstGeom prst="ellipse">
            <a:avLst/>
          </a:prstGeom>
          <a:ln w="76200">
            <a:solidFill>
              <a:srgbClr val="0097CE"/>
            </a:solidFill>
          </a:ln>
        </p:spPr>
      </p:pic>
      <p:pic>
        <p:nvPicPr>
          <p:cNvPr id="5124" name="Picture 4" descr="Image result for nurdle hunt"/>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369930" y="1504104"/>
            <a:ext cx="3600000" cy="3600000"/>
          </a:xfrm>
          <a:prstGeom prst="ellipse">
            <a:avLst/>
          </a:prstGeom>
          <a:noFill/>
          <a:ln w="76200">
            <a:solidFill>
              <a:srgbClr val="0097CE"/>
            </a:solidFill>
          </a:ln>
          <a:extLst>
            <a:ext uri="{909E8E84-426E-40DD-AFC4-6F175D3DCCD1}">
              <a14:hiddenFill xmlns:a14="http://schemas.microsoft.com/office/drawing/2010/main">
                <a:solidFill>
                  <a:srgbClr val="FFFFFF"/>
                </a:solidFill>
              </a14:hiddenFill>
            </a:ext>
          </a:extLst>
        </p:spPr>
      </p:pic>
      <p:pic>
        <p:nvPicPr>
          <p:cNvPr id="5126" name="Picture 6" descr="Image result for microplastic pellet bag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667" r="12667"/>
          <a:stretch/>
        </p:blipFill>
        <p:spPr bwMode="auto">
          <a:xfrm rot="879100">
            <a:off x="4404878" y="1509297"/>
            <a:ext cx="3600000" cy="3600000"/>
          </a:xfrm>
          <a:prstGeom prst="ellipse">
            <a:avLst/>
          </a:prstGeom>
          <a:noFill/>
          <a:ln w="76200">
            <a:solidFill>
              <a:srgbClr val="0097CE"/>
            </a:solidFill>
          </a:ln>
          <a:extLst>
            <a:ext uri="{909E8E84-426E-40DD-AFC4-6F175D3DCCD1}">
              <a14:hiddenFill xmlns:a14="http://schemas.microsoft.com/office/drawing/2010/main">
                <a:solidFill>
                  <a:srgbClr val="FFFFFF"/>
                </a:solidFill>
              </a14:hiddenFill>
            </a:ext>
          </a:extLst>
        </p:spPr>
      </p:pic>
      <p:pic>
        <p:nvPicPr>
          <p:cNvPr id="6" name="Picture 5" descr="Macintosh HD:Users:cum:Google Drive:TOOLBOX/ Working folder:Graphics:Web:Article_Elements:Header_Right.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08210" y="0"/>
            <a:ext cx="2383790" cy="2372995"/>
          </a:xfrm>
          <a:prstGeom prst="rect">
            <a:avLst/>
          </a:prstGeom>
          <a:noFill/>
          <a:ln>
            <a:noFill/>
          </a:ln>
        </p:spPr>
      </p:pic>
      <p:pic>
        <p:nvPicPr>
          <p:cNvPr id="7" name="Picture 6" descr="Macintosh HD:Users:cum:Google Drive:TOOLBOX/ Working folder:Graphics:Web:Article_Elements:Footer_Left.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393" y="5995116"/>
            <a:ext cx="1687195" cy="725170"/>
          </a:xfrm>
          <a:prstGeom prst="rect">
            <a:avLst/>
          </a:prstGeom>
          <a:noFill/>
          <a:ln>
            <a:noFill/>
          </a:ln>
        </p:spPr>
      </p:pic>
      <p:pic>
        <p:nvPicPr>
          <p:cNvPr id="8" name="Picture 7" descr="Macintosh HD:Users:cum:Google Drive:TOOLBOX/ Working folder:Graphics:Web:Article_Elements:Footer_Right.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78329" y="5864356"/>
            <a:ext cx="2299970" cy="873125"/>
          </a:xfrm>
          <a:prstGeom prst="rect">
            <a:avLst/>
          </a:prstGeom>
          <a:noFill/>
          <a:ln>
            <a:noFill/>
          </a:ln>
        </p:spPr>
      </p:pic>
      <p:cxnSp>
        <p:nvCxnSpPr>
          <p:cNvPr id="9" name="Straight Connector 8"/>
          <p:cNvCxnSpPr/>
          <p:nvPr/>
        </p:nvCxnSpPr>
        <p:spPr>
          <a:xfrm>
            <a:off x="401770" y="701542"/>
            <a:ext cx="9276559" cy="0"/>
          </a:xfrm>
          <a:prstGeom prst="line">
            <a:avLst/>
          </a:prstGeom>
          <a:ln w="9525">
            <a:solidFill>
              <a:srgbClr val="0097CE"/>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5713" y="151428"/>
            <a:ext cx="7561455" cy="523220"/>
          </a:xfrm>
          <a:prstGeom prst="rect">
            <a:avLst/>
          </a:prstGeom>
          <a:noFill/>
        </p:spPr>
        <p:txBody>
          <a:bodyPr wrap="square" rtlCol="0">
            <a:spAutoFit/>
          </a:bodyPr>
          <a:lstStyle/>
          <a:p>
            <a:r>
              <a:rPr lang="en-GB" sz="2800" dirty="0" smtClean="0">
                <a:solidFill>
                  <a:srgbClr val="0097CE"/>
                </a:solidFill>
                <a:latin typeface="EzzoBook" panose="02000506020000020004" pitchFamily="50" charset="0"/>
              </a:rPr>
              <a:t>TYPES OF MICROPLASTICS | </a:t>
            </a:r>
            <a:r>
              <a:rPr lang="en-GB" sz="2800" dirty="0" err="1" smtClean="0">
                <a:solidFill>
                  <a:srgbClr val="0097CE"/>
                </a:solidFill>
                <a:latin typeface="EzzoBook" panose="02000506020000020004" pitchFamily="50" charset="0"/>
              </a:rPr>
              <a:t>Nurdles</a:t>
            </a:r>
            <a:endParaRPr lang="en-GB" sz="2800" dirty="0">
              <a:solidFill>
                <a:srgbClr val="0097CE"/>
              </a:solidFill>
              <a:latin typeface="EzzoBook" panose="02000506020000020004" pitchFamily="50" charset="0"/>
            </a:endParaRPr>
          </a:p>
        </p:txBody>
      </p:sp>
    </p:spTree>
    <p:extLst>
      <p:ext uri="{BB962C8B-B14F-4D97-AF65-F5344CB8AC3E}">
        <p14:creationId xmlns:p14="http://schemas.microsoft.com/office/powerpoint/2010/main" val="4078569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4225" t="22434" r="25012" b="16422"/>
          <a:stretch/>
        </p:blipFill>
        <p:spPr>
          <a:xfrm>
            <a:off x="389109" y="2064773"/>
            <a:ext cx="3600000" cy="3600000"/>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6882" t="26881" r="24731" b="8602"/>
          <a:stretch/>
        </p:blipFill>
        <p:spPr>
          <a:xfrm>
            <a:off x="8202891" y="2064773"/>
            <a:ext cx="3600000" cy="3600000"/>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23522" t="7477" r="18414" b="5425"/>
          <a:stretch/>
        </p:blipFill>
        <p:spPr>
          <a:xfrm>
            <a:off x="4296000" y="2064773"/>
            <a:ext cx="3600000" cy="3600000"/>
          </a:xfrm>
          <a:prstGeom prst="rect">
            <a:avLst/>
          </a:prstGeom>
        </p:spPr>
      </p:pic>
      <p:pic>
        <p:nvPicPr>
          <p:cNvPr id="6" name="Picture 5" descr="Macintosh HD:Users:cum:Google Drive:TOOLBOX/ Working folder:Graphics:Web:Article_Elements:Header_Right.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08210" y="0"/>
            <a:ext cx="2383790" cy="2372995"/>
          </a:xfrm>
          <a:prstGeom prst="rect">
            <a:avLst/>
          </a:prstGeom>
          <a:noFill/>
          <a:ln>
            <a:noFill/>
          </a:ln>
        </p:spPr>
      </p:pic>
      <p:pic>
        <p:nvPicPr>
          <p:cNvPr id="7" name="Picture 6" descr="Macintosh HD:Users:cum:Google Drive:TOOLBOX/ Working folder:Graphics:Web:Article_Elements:Footer_Left.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393" y="5995116"/>
            <a:ext cx="1687195" cy="725170"/>
          </a:xfrm>
          <a:prstGeom prst="rect">
            <a:avLst/>
          </a:prstGeom>
          <a:noFill/>
          <a:ln>
            <a:noFill/>
          </a:ln>
        </p:spPr>
      </p:pic>
      <p:pic>
        <p:nvPicPr>
          <p:cNvPr id="8" name="Picture 7" descr="Macintosh HD:Users:cum:Google Drive:TOOLBOX/ Working folder:Graphics:Web:Article_Elements:Footer_Right.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78329" y="5864356"/>
            <a:ext cx="2299970" cy="873125"/>
          </a:xfrm>
          <a:prstGeom prst="rect">
            <a:avLst/>
          </a:prstGeom>
          <a:noFill/>
          <a:ln>
            <a:noFill/>
          </a:ln>
        </p:spPr>
      </p:pic>
      <p:cxnSp>
        <p:nvCxnSpPr>
          <p:cNvPr id="9" name="Straight Connector 8"/>
          <p:cNvCxnSpPr/>
          <p:nvPr/>
        </p:nvCxnSpPr>
        <p:spPr>
          <a:xfrm>
            <a:off x="401770" y="1105535"/>
            <a:ext cx="9276559" cy="0"/>
          </a:xfrm>
          <a:prstGeom prst="line">
            <a:avLst/>
          </a:prstGeom>
          <a:ln w="9525">
            <a:solidFill>
              <a:srgbClr val="0097CE"/>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5713" y="151428"/>
            <a:ext cx="8838969" cy="954107"/>
          </a:xfrm>
          <a:prstGeom prst="rect">
            <a:avLst/>
          </a:prstGeom>
          <a:noFill/>
        </p:spPr>
        <p:txBody>
          <a:bodyPr wrap="square" rtlCol="0">
            <a:spAutoFit/>
          </a:bodyPr>
          <a:lstStyle/>
          <a:p>
            <a:r>
              <a:rPr lang="en-GB" sz="2800" dirty="0" smtClean="0">
                <a:solidFill>
                  <a:srgbClr val="0097CE"/>
                </a:solidFill>
                <a:latin typeface="EzzoBook" panose="02000506020000020004" pitchFamily="50" charset="0"/>
              </a:rPr>
              <a:t>TYPES OF MICROPLASTICS | Fragments, films and foams</a:t>
            </a:r>
            <a:endParaRPr lang="en-GB" sz="2800" dirty="0">
              <a:solidFill>
                <a:srgbClr val="0097CE"/>
              </a:solidFill>
              <a:latin typeface="EzzoBook" panose="02000506020000020004" pitchFamily="50" charset="0"/>
            </a:endParaRPr>
          </a:p>
        </p:txBody>
      </p:sp>
    </p:spTree>
    <p:extLst>
      <p:ext uri="{BB962C8B-B14F-4D97-AF65-F5344CB8AC3E}">
        <p14:creationId xmlns:p14="http://schemas.microsoft.com/office/powerpoint/2010/main" val="201206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Microbeads: Slough years off the life of the planet! (Image: Adam Zyglis / The Buffalo News)"/>
          <p:cNvPicPr>
            <a:picLocks noChangeAspect="1" noChangeArrowheads="1"/>
          </p:cNvPicPr>
          <p:nvPr/>
        </p:nvPicPr>
        <p:blipFill rotWithShape="1">
          <a:blip r:embed="rId3">
            <a:extLst>
              <a:ext uri="{28A0092B-C50C-407E-A947-70E740481C1C}">
                <a14:useLocalDpi xmlns:a14="http://schemas.microsoft.com/office/drawing/2010/main" val="0"/>
              </a:ext>
            </a:extLst>
          </a:blip>
          <a:srcRect l="17736" r="16923"/>
          <a:stretch/>
        </p:blipFill>
        <p:spPr bwMode="auto">
          <a:xfrm>
            <a:off x="8193023" y="3506644"/>
            <a:ext cx="3597159" cy="27525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914293" y="6396725"/>
            <a:ext cx="6096000" cy="923330"/>
          </a:xfrm>
          <a:prstGeom prst="rect">
            <a:avLst/>
          </a:prstGeom>
        </p:spPr>
        <p:txBody>
          <a:bodyPr>
            <a:spAutoFit/>
          </a:bodyPr>
          <a:lstStyle/>
          <a:p>
            <a:r>
              <a:rPr lang="en-GB" dirty="0" smtClean="0">
                <a:solidFill>
                  <a:srgbClr val="888888"/>
                </a:solidFill>
                <a:latin typeface="Leitura News Roman 3" panose="02000503000000020004" pitchFamily="50" charset="0"/>
              </a:rPr>
              <a:t>Image</a:t>
            </a:r>
            <a:r>
              <a:rPr lang="en-GB" dirty="0">
                <a:solidFill>
                  <a:srgbClr val="888888"/>
                </a:solidFill>
                <a:latin typeface="Leitura News Roman 3" panose="02000503000000020004" pitchFamily="50" charset="0"/>
              </a:rPr>
              <a:t>: Adam </a:t>
            </a:r>
            <a:r>
              <a:rPr lang="en-GB" dirty="0" err="1">
                <a:solidFill>
                  <a:srgbClr val="888888"/>
                </a:solidFill>
                <a:latin typeface="Leitura News Roman 3" panose="02000503000000020004" pitchFamily="50" charset="0"/>
              </a:rPr>
              <a:t>Zyglis</a:t>
            </a:r>
            <a:r>
              <a:rPr lang="en-GB" dirty="0">
                <a:solidFill>
                  <a:srgbClr val="888888"/>
                </a:solidFill>
                <a:latin typeface="Leitura News Roman 3" panose="02000503000000020004" pitchFamily="50" charset="0"/>
              </a:rPr>
              <a:t> / The Buffalo </a:t>
            </a:r>
            <a:r>
              <a:rPr lang="en-GB" dirty="0" smtClean="0">
                <a:solidFill>
                  <a:srgbClr val="888888"/>
                </a:solidFill>
                <a:latin typeface="Leitura News Roman 3" panose="02000503000000020004" pitchFamily="50" charset="0"/>
              </a:rPr>
              <a:t>News</a:t>
            </a:r>
            <a:endParaRPr lang="en-GB" dirty="0">
              <a:solidFill>
                <a:srgbClr val="888888"/>
              </a:solidFill>
              <a:latin typeface="Leitura News Roman 3" panose="02000503000000020004" pitchFamily="50" charset="0"/>
            </a:endParaRPr>
          </a:p>
          <a:p>
            <a:r>
              <a:rPr lang="en-GB" dirty="0">
                <a:latin typeface="Leitura News Roman 3" panose="02000503000000020004" pitchFamily="50" charset="0"/>
              </a:rPr>
              <a:t/>
            </a:r>
            <a:br>
              <a:rPr lang="en-GB" dirty="0">
                <a:latin typeface="Leitura News Roman 3" panose="02000503000000020004" pitchFamily="50" charset="0"/>
              </a:rPr>
            </a:br>
            <a:endParaRPr lang="en-GB" dirty="0">
              <a:latin typeface="Leitura News Roman 3" panose="02000503000000020004" pitchFamily="50" charset="0"/>
            </a:endParaRPr>
          </a:p>
        </p:txBody>
      </p:sp>
      <p:sp>
        <p:nvSpPr>
          <p:cNvPr id="5" name="Rectangle 4"/>
          <p:cNvSpPr/>
          <p:nvPr/>
        </p:nvSpPr>
        <p:spPr>
          <a:xfrm>
            <a:off x="386209" y="970082"/>
            <a:ext cx="7806814" cy="2862322"/>
          </a:xfrm>
          <a:prstGeom prst="rect">
            <a:avLst/>
          </a:prstGeom>
        </p:spPr>
        <p:txBody>
          <a:bodyPr wrap="square">
            <a:spAutoFit/>
          </a:bodyPr>
          <a:lstStyle/>
          <a:p>
            <a:r>
              <a:rPr lang="en-GB" sz="3600" b="1" dirty="0" smtClean="0">
                <a:solidFill>
                  <a:srgbClr val="E0523E"/>
                </a:solidFill>
                <a:latin typeface="EzzoBook" panose="02000506020000020004" pitchFamily="50" charset="0"/>
              </a:rPr>
              <a:t>Ingredients to </a:t>
            </a:r>
            <a:r>
              <a:rPr lang="en-GB" sz="4000" b="1" dirty="0" smtClean="0">
                <a:solidFill>
                  <a:srgbClr val="E0523E"/>
                </a:solidFill>
                <a:latin typeface="EzzoBook" panose="02000506020000020004" pitchFamily="50" charset="0"/>
              </a:rPr>
              <a:t>avoid</a:t>
            </a:r>
            <a:r>
              <a:rPr lang="en-GB" sz="3600" b="1" dirty="0" smtClean="0">
                <a:solidFill>
                  <a:srgbClr val="E0523E"/>
                </a:solidFill>
                <a:latin typeface="EzzoBook" panose="02000506020000020004" pitchFamily="50" charset="0"/>
              </a:rPr>
              <a:t>:</a:t>
            </a:r>
          </a:p>
          <a:p>
            <a:pPr marL="457200" indent="-457200">
              <a:buFont typeface="Arial" panose="020B0604020202020204" pitchFamily="34" charset="0"/>
              <a:buChar char="•"/>
            </a:pPr>
            <a:r>
              <a:rPr lang="en-GB" sz="3500" dirty="0" smtClean="0">
                <a:latin typeface="EzzoBook" panose="02000506020000020004" pitchFamily="50" charset="0"/>
              </a:rPr>
              <a:t>Polyethylene</a:t>
            </a:r>
          </a:p>
          <a:p>
            <a:pPr marL="457200" indent="-457200">
              <a:buFont typeface="Arial" panose="020B0604020202020204" pitchFamily="34" charset="0"/>
              <a:buChar char="•"/>
            </a:pPr>
            <a:r>
              <a:rPr lang="en-GB" sz="3500" dirty="0">
                <a:latin typeface="EzzoBook" panose="02000506020000020004" pitchFamily="50" charset="0"/>
              </a:rPr>
              <a:t>P</a:t>
            </a:r>
            <a:r>
              <a:rPr lang="en-GB" sz="3500" dirty="0" smtClean="0">
                <a:latin typeface="EzzoBook" panose="02000506020000020004" pitchFamily="50" charset="0"/>
              </a:rPr>
              <a:t>olypropylene</a:t>
            </a:r>
          </a:p>
          <a:p>
            <a:pPr marL="457200" indent="-457200">
              <a:buFont typeface="Arial" panose="020B0604020202020204" pitchFamily="34" charset="0"/>
              <a:buChar char="•"/>
            </a:pPr>
            <a:r>
              <a:rPr lang="en-GB" sz="3500" dirty="0" smtClean="0">
                <a:latin typeface="EzzoBook" panose="02000506020000020004" pitchFamily="50" charset="0"/>
              </a:rPr>
              <a:t>Polyethylene </a:t>
            </a:r>
            <a:r>
              <a:rPr lang="en-GB" sz="3500" dirty="0">
                <a:latin typeface="EzzoBook" panose="02000506020000020004" pitchFamily="50" charset="0"/>
              </a:rPr>
              <a:t>terephthalate </a:t>
            </a:r>
            <a:endParaRPr lang="en-GB" sz="3500" dirty="0" smtClean="0">
              <a:latin typeface="EzzoBook" panose="02000506020000020004" pitchFamily="50" charset="0"/>
            </a:endParaRPr>
          </a:p>
          <a:p>
            <a:pPr marL="457200" indent="-457200">
              <a:buFont typeface="Arial" panose="020B0604020202020204" pitchFamily="34" charset="0"/>
              <a:buChar char="•"/>
            </a:pPr>
            <a:r>
              <a:rPr lang="en-GB" sz="3500" dirty="0" err="1" smtClean="0">
                <a:latin typeface="EzzoBook" panose="02000506020000020004" pitchFamily="50" charset="0"/>
              </a:rPr>
              <a:t>Polymethyl</a:t>
            </a:r>
            <a:r>
              <a:rPr lang="en-GB" sz="3500" dirty="0" smtClean="0">
                <a:latin typeface="EzzoBook" panose="02000506020000020004" pitchFamily="50" charset="0"/>
              </a:rPr>
              <a:t> </a:t>
            </a:r>
            <a:r>
              <a:rPr lang="en-GB" sz="3500" dirty="0">
                <a:latin typeface="EzzoBook" panose="02000506020000020004" pitchFamily="50" charset="0"/>
              </a:rPr>
              <a:t>methacrylate</a:t>
            </a:r>
          </a:p>
        </p:txBody>
      </p:sp>
      <p:pic>
        <p:nvPicPr>
          <p:cNvPr id="2054" name="Picture 6" descr="Beat the Microbe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0776" y="970082"/>
            <a:ext cx="2161517" cy="2161517"/>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591841" y="4203732"/>
            <a:ext cx="2835219" cy="816428"/>
          </a:xfrm>
          <a:prstGeom prst="roundRect">
            <a:avLst/>
          </a:prstGeom>
          <a:noFill/>
          <a:ln w="57150">
            <a:solidFill>
              <a:srgbClr val="009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EzzoBook" panose="02000506020000020004" pitchFamily="50" charset="0"/>
              </a:rPr>
              <a:t>Sandblasting</a:t>
            </a:r>
            <a:endParaRPr lang="en-GB" sz="2800" dirty="0">
              <a:solidFill>
                <a:schemeClr val="tx1"/>
              </a:solidFill>
              <a:latin typeface="EzzoBook" panose="02000506020000020004" pitchFamily="50" charset="0"/>
            </a:endParaRPr>
          </a:p>
        </p:txBody>
      </p:sp>
      <p:pic>
        <p:nvPicPr>
          <p:cNvPr id="9" name="Picture 8" descr="Macintosh HD:Users:cum:Google Drive:TOOLBOX/ Working folder:Graphics:Web:Article_Elements:Header_Right.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08210" y="0"/>
            <a:ext cx="2383790" cy="2372995"/>
          </a:xfrm>
          <a:prstGeom prst="rect">
            <a:avLst/>
          </a:prstGeom>
          <a:noFill/>
          <a:ln>
            <a:noFill/>
          </a:ln>
        </p:spPr>
      </p:pic>
      <p:pic>
        <p:nvPicPr>
          <p:cNvPr id="10" name="Picture 9" descr="Macintosh HD:Users:cum:Google Drive:TOOLBOX/ Working folder:Graphics:Web:Article_Elements:Footer_Left.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393" y="5995116"/>
            <a:ext cx="1687195" cy="725170"/>
          </a:xfrm>
          <a:prstGeom prst="rect">
            <a:avLst/>
          </a:prstGeom>
          <a:noFill/>
          <a:ln>
            <a:noFill/>
          </a:ln>
        </p:spPr>
      </p:pic>
      <p:cxnSp>
        <p:nvCxnSpPr>
          <p:cNvPr id="11" name="Straight Connector 10"/>
          <p:cNvCxnSpPr/>
          <p:nvPr/>
        </p:nvCxnSpPr>
        <p:spPr>
          <a:xfrm>
            <a:off x="493839" y="674648"/>
            <a:ext cx="9276559" cy="0"/>
          </a:xfrm>
          <a:prstGeom prst="line">
            <a:avLst/>
          </a:prstGeom>
          <a:ln w="9525">
            <a:solidFill>
              <a:srgbClr val="0097CE"/>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5713" y="151428"/>
            <a:ext cx="7561455" cy="523220"/>
          </a:xfrm>
          <a:prstGeom prst="rect">
            <a:avLst/>
          </a:prstGeom>
          <a:noFill/>
        </p:spPr>
        <p:txBody>
          <a:bodyPr wrap="square" rtlCol="0">
            <a:spAutoFit/>
          </a:bodyPr>
          <a:lstStyle/>
          <a:p>
            <a:r>
              <a:rPr lang="en-GB" sz="2800" dirty="0" smtClean="0">
                <a:solidFill>
                  <a:srgbClr val="0097CE"/>
                </a:solidFill>
                <a:latin typeface="EzzoBook" panose="02000506020000020004" pitchFamily="50" charset="0"/>
              </a:rPr>
              <a:t>TYPES OF MICROPLASTICS | Microbeads</a:t>
            </a:r>
            <a:endParaRPr lang="en-GB" sz="2800" dirty="0">
              <a:solidFill>
                <a:srgbClr val="0097CE"/>
              </a:solidFill>
              <a:latin typeface="EzzoBook" panose="02000506020000020004" pitchFamily="50" charset="0"/>
            </a:endParaRPr>
          </a:p>
        </p:txBody>
      </p:sp>
    </p:spTree>
    <p:extLst>
      <p:ext uri="{BB962C8B-B14F-4D97-AF65-F5344CB8AC3E}">
        <p14:creationId xmlns:p14="http://schemas.microsoft.com/office/powerpoint/2010/main" val="500297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24038" t="14683" r="25770" b="6303"/>
          <a:stretch/>
        </p:blipFill>
        <p:spPr>
          <a:xfrm>
            <a:off x="2344615" y="9102"/>
            <a:ext cx="7738366" cy="6848898"/>
          </a:xfrm>
          <a:prstGeom prst="rect">
            <a:avLst/>
          </a:prstGeom>
        </p:spPr>
      </p:pic>
      <p:sp>
        <p:nvSpPr>
          <p:cNvPr id="7" name="TextBox 6"/>
          <p:cNvSpPr txBox="1"/>
          <p:nvPr/>
        </p:nvSpPr>
        <p:spPr>
          <a:xfrm>
            <a:off x="9401908" y="5744307"/>
            <a:ext cx="2790092" cy="923330"/>
          </a:xfrm>
          <a:prstGeom prst="rect">
            <a:avLst/>
          </a:prstGeom>
          <a:noFill/>
        </p:spPr>
        <p:txBody>
          <a:bodyPr wrap="square" rtlCol="0">
            <a:spAutoFit/>
          </a:bodyPr>
          <a:lstStyle/>
          <a:p>
            <a:r>
              <a:rPr lang="en-GB" dirty="0" smtClean="0">
                <a:solidFill>
                  <a:schemeClr val="bg2">
                    <a:lumMod val="50000"/>
                  </a:schemeClr>
                </a:solidFill>
                <a:latin typeface="Leitura News Roman 3" panose="02000503000000020004" pitchFamily="50" charset="0"/>
              </a:rPr>
              <a:t>Source: IUCN , Primary </a:t>
            </a:r>
            <a:r>
              <a:rPr lang="en-GB" dirty="0" err="1" smtClean="0">
                <a:solidFill>
                  <a:schemeClr val="bg2">
                    <a:lumMod val="50000"/>
                  </a:schemeClr>
                </a:solidFill>
                <a:latin typeface="Leitura News Roman 3" panose="02000503000000020004" pitchFamily="50" charset="0"/>
              </a:rPr>
              <a:t>Microplastics</a:t>
            </a:r>
            <a:r>
              <a:rPr lang="en-GB" dirty="0" smtClean="0">
                <a:solidFill>
                  <a:schemeClr val="bg2">
                    <a:lumMod val="50000"/>
                  </a:schemeClr>
                </a:solidFill>
                <a:latin typeface="Leitura News Roman 3" panose="02000503000000020004" pitchFamily="50" charset="0"/>
              </a:rPr>
              <a:t> in the Oceans, 2017)</a:t>
            </a:r>
            <a:endParaRPr lang="en-GB" dirty="0">
              <a:solidFill>
                <a:schemeClr val="bg2">
                  <a:lumMod val="50000"/>
                </a:schemeClr>
              </a:solidFill>
              <a:latin typeface="Leitura News Roman 3" panose="02000503000000020004" pitchFamily="50" charset="0"/>
            </a:endParaRPr>
          </a:p>
        </p:txBody>
      </p:sp>
      <p:pic>
        <p:nvPicPr>
          <p:cNvPr id="4" name="Picture 3" descr="Macintosh HD:Users:cum:Google Drive:TOOLBOX/ Working folder:Graphics:Web:Article_Elements:Header_Right.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08210" y="0"/>
            <a:ext cx="2383790" cy="2372995"/>
          </a:xfrm>
          <a:prstGeom prst="rect">
            <a:avLst/>
          </a:prstGeom>
          <a:noFill/>
          <a:ln>
            <a:noFill/>
          </a:ln>
        </p:spPr>
      </p:pic>
      <p:pic>
        <p:nvPicPr>
          <p:cNvPr id="5" name="Picture 4" descr="Macintosh HD:Users:cum:Google Drive:TOOLBOX/ Working folder:Graphics:Web:Article_Elements:Footer_Left.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393" y="5995116"/>
            <a:ext cx="1687195" cy="725170"/>
          </a:xfrm>
          <a:prstGeom prst="rect">
            <a:avLst/>
          </a:prstGeom>
          <a:noFill/>
          <a:ln>
            <a:noFill/>
          </a:ln>
        </p:spPr>
      </p:pic>
    </p:spTree>
    <p:extLst>
      <p:ext uri="{BB962C8B-B14F-4D97-AF65-F5344CB8AC3E}">
        <p14:creationId xmlns:p14="http://schemas.microsoft.com/office/powerpoint/2010/main" val="1981851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7837771" y="1402563"/>
            <a:ext cx="3412902" cy="2009105"/>
          </a:xfrm>
          <a:prstGeom prst="ellipse">
            <a:avLst/>
          </a:prstGeom>
          <a:solidFill>
            <a:srgbClr val="0097CE"/>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3200" dirty="0" smtClean="0">
                <a:latin typeface="EzzoBook" panose="02000506020000020004" pitchFamily="50" charset="0"/>
              </a:rPr>
              <a:t>Ingestion by animals</a:t>
            </a:r>
            <a:endParaRPr lang="en-GB" sz="3200" dirty="0">
              <a:latin typeface="EzzoBook" panose="02000506020000020004" pitchFamily="50" charset="0"/>
            </a:endParaRPr>
          </a:p>
        </p:txBody>
      </p:sp>
      <p:sp>
        <p:nvSpPr>
          <p:cNvPr id="12" name="Oval 11"/>
          <p:cNvSpPr/>
          <p:nvPr/>
        </p:nvSpPr>
        <p:spPr>
          <a:xfrm>
            <a:off x="329582" y="1441201"/>
            <a:ext cx="4481849" cy="1970467"/>
          </a:xfrm>
          <a:prstGeom prst="ellipse">
            <a:avLst/>
          </a:prstGeom>
          <a:solidFill>
            <a:srgbClr val="0097CE"/>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3200" dirty="0" smtClean="0">
                <a:latin typeface="EzzoBook" panose="02000506020000020004" pitchFamily="50" charset="0"/>
              </a:rPr>
              <a:t>Changing properties of beaches</a:t>
            </a:r>
            <a:endParaRPr lang="en-GB" sz="3200" dirty="0">
              <a:latin typeface="EzzoBook" panose="02000506020000020004" pitchFamily="50" charset="0"/>
            </a:endParaRPr>
          </a:p>
        </p:txBody>
      </p:sp>
      <p:sp>
        <p:nvSpPr>
          <p:cNvPr id="13" name="Oval 12"/>
          <p:cNvSpPr/>
          <p:nvPr/>
        </p:nvSpPr>
        <p:spPr>
          <a:xfrm>
            <a:off x="647009" y="4348375"/>
            <a:ext cx="3567448" cy="1970467"/>
          </a:xfrm>
          <a:prstGeom prst="ellipse">
            <a:avLst/>
          </a:prstGeom>
          <a:solidFill>
            <a:srgbClr val="0097CE"/>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3200" dirty="0" smtClean="0">
                <a:latin typeface="EzzoBook" panose="02000506020000020004" pitchFamily="50" charset="0"/>
              </a:rPr>
              <a:t>Vectors for harmful pathogens</a:t>
            </a:r>
            <a:endParaRPr lang="en-GB" sz="3200" dirty="0">
              <a:latin typeface="EzzoBook" panose="02000506020000020004" pitchFamily="50" charset="0"/>
            </a:endParaRPr>
          </a:p>
        </p:txBody>
      </p:sp>
      <p:sp>
        <p:nvSpPr>
          <p:cNvPr id="14" name="Oval 13"/>
          <p:cNvSpPr/>
          <p:nvPr/>
        </p:nvSpPr>
        <p:spPr>
          <a:xfrm>
            <a:off x="8137382" y="4348375"/>
            <a:ext cx="3567448" cy="1970467"/>
          </a:xfrm>
          <a:prstGeom prst="ellipse">
            <a:avLst/>
          </a:prstGeom>
          <a:solidFill>
            <a:srgbClr val="0097CE"/>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3200" dirty="0" smtClean="0">
                <a:latin typeface="EzzoBook" panose="02000506020000020004" pitchFamily="50" charset="0"/>
              </a:rPr>
              <a:t>Magnet for toxins</a:t>
            </a:r>
            <a:endParaRPr lang="en-GB" sz="3200" dirty="0">
              <a:latin typeface="EzzoBook" panose="02000506020000020004" pitchFamily="50" charset="0"/>
            </a:endParaRPr>
          </a:p>
        </p:txBody>
      </p:sp>
      <p:pic>
        <p:nvPicPr>
          <p:cNvPr id="1026" name="Picture 2" descr="See original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1883" y="3116687"/>
            <a:ext cx="3128235" cy="17580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Macintosh HD:Users:cum:Google Drive:TOOLBOX/ Working folder:Graphics:Web:Article_Elements:Header_Right.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08210" y="0"/>
            <a:ext cx="2383790" cy="2372995"/>
          </a:xfrm>
          <a:prstGeom prst="rect">
            <a:avLst/>
          </a:prstGeom>
          <a:noFill/>
          <a:ln>
            <a:noFill/>
          </a:ln>
        </p:spPr>
      </p:pic>
      <p:pic>
        <p:nvPicPr>
          <p:cNvPr id="9" name="Picture 8" descr="Macintosh HD:Users:cum:Google Drive:TOOLBOX/ Working folder:Graphics:Web:Article_Elements:Footer_Left.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393" y="5995116"/>
            <a:ext cx="1687195" cy="725170"/>
          </a:xfrm>
          <a:prstGeom prst="rect">
            <a:avLst/>
          </a:prstGeom>
          <a:noFill/>
          <a:ln>
            <a:noFill/>
          </a:ln>
        </p:spPr>
      </p:pic>
      <p:pic>
        <p:nvPicPr>
          <p:cNvPr id="15" name="Picture 14" descr="Macintosh HD:Users:cum:Google Drive:TOOLBOX/ Working folder:Graphics:Web:Article_Elements:Footer_Right.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78329" y="5864356"/>
            <a:ext cx="2299970" cy="873125"/>
          </a:xfrm>
          <a:prstGeom prst="rect">
            <a:avLst/>
          </a:prstGeom>
          <a:noFill/>
          <a:ln>
            <a:noFill/>
          </a:ln>
        </p:spPr>
      </p:pic>
      <p:cxnSp>
        <p:nvCxnSpPr>
          <p:cNvPr id="16" name="Straight Connector 15"/>
          <p:cNvCxnSpPr/>
          <p:nvPr/>
        </p:nvCxnSpPr>
        <p:spPr>
          <a:xfrm>
            <a:off x="493839" y="674648"/>
            <a:ext cx="9276559" cy="0"/>
          </a:xfrm>
          <a:prstGeom prst="line">
            <a:avLst/>
          </a:prstGeom>
          <a:ln w="9525">
            <a:solidFill>
              <a:srgbClr val="0097CE"/>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85713" y="43851"/>
            <a:ext cx="7561455" cy="523220"/>
          </a:xfrm>
          <a:prstGeom prst="rect">
            <a:avLst/>
          </a:prstGeom>
          <a:noFill/>
        </p:spPr>
        <p:txBody>
          <a:bodyPr wrap="square" rtlCol="0">
            <a:spAutoFit/>
          </a:bodyPr>
          <a:lstStyle/>
          <a:p>
            <a:r>
              <a:rPr lang="en-GB" sz="2800" dirty="0" smtClean="0">
                <a:solidFill>
                  <a:srgbClr val="0097CE"/>
                </a:solidFill>
                <a:latin typeface="EzzoBook" panose="02000506020000020004" pitchFamily="50" charset="0"/>
              </a:rPr>
              <a:t>IMPACTS OF MICROPLASTICS | Overview</a:t>
            </a:r>
            <a:endParaRPr lang="en-GB" sz="2800" dirty="0">
              <a:solidFill>
                <a:srgbClr val="0097CE"/>
              </a:solidFill>
              <a:latin typeface="EzzoBook" panose="02000506020000020004" pitchFamily="50" charset="0"/>
            </a:endParaRPr>
          </a:p>
        </p:txBody>
      </p:sp>
    </p:spTree>
    <p:extLst>
      <p:ext uri="{BB962C8B-B14F-4D97-AF65-F5344CB8AC3E}">
        <p14:creationId xmlns:p14="http://schemas.microsoft.com/office/powerpoint/2010/main" val="19254760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678</TotalTime>
  <Words>1588</Words>
  <Application>Microsoft Office PowerPoint</Application>
  <PresentationFormat>Custom</PresentationFormat>
  <Paragraphs>106</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Introduction to Microplastics</vt:lpstr>
      <vt:lpstr>Plastic pollution size categories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Aline NUSSBAUMER</dc:creator>
  <cp:lastModifiedBy>Bob</cp:lastModifiedBy>
  <cp:revision>45</cp:revision>
  <dcterms:created xsi:type="dcterms:W3CDTF">2017-12-11T08:58:22Z</dcterms:created>
  <dcterms:modified xsi:type="dcterms:W3CDTF">2018-05-29T17:12:23Z</dcterms:modified>
</cp:coreProperties>
</file>